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4" r:id="rId2"/>
    <p:sldId id="364" r:id="rId3"/>
    <p:sldId id="392" r:id="rId4"/>
    <p:sldId id="393" r:id="rId5"/>
    <p:sldId id="396" r:id="rId6"/>
    <p:sldId id="395" r:id="rId7"/>
    <p:sldId id="394" r:id="rId8"/>
    <p:sldId id="398" r:id="rId9"/>
    <p:sldId id="397" r:id="rId10"/>
    <p:sldId id="299" r:id="rId11"/>
    <p:sldId id="322" r:id="rId12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7" autoAdjust="0"/>
    <p:restoredTop sz="97459" autoAdjust="0"/>
  </p:normalViewPr>
  <p:slideViewPr>
    <p:cSldViewPr>
      <p:cViewPr varScale="1">
        <p:scale>
          <a:sx n="146" d="100"/>
          <a:sy n="146" d="100"/>
        </p:scale>
        <p:origin x="138" y="14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-3894" y="-84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7;&#1088;&#1077;&#1079;&#1077;&#1085;&#1090;&#1072;&#1094;&#1080;&#1103;%20&#1053;&#1048;&#1056;\&#1050;&#1085;&#1080;&#1075;&#1072;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7;&#1088;&#1077;&#1079;&#1077;&#1085;&#1090;&#1072;&#1094;&#1080;&#1103;%20&#1053;&#1048;&#1056;\&#1050;&#1085;&#1080;&#1075;&#1072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4;&#1077;&#1076;&#1080;&#1072;&#1088;&#1077;&#1081;&#1090;&#1080;&#1085;&#1075;%20&#1041;&#1043;&#1059;\2023\&#1080;&#1090;&#1086;&#1075;&#1086;&#1074;&#1099;&#1081;%202023\mediareyting_2023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87;&#1088;&#1077;&#1079;&#1077;&#1085;&#1090;&#1072;&#1094;&#1080;&#1103;%20&#1053;&#1048;&#1056;\&#1050;&#1085;&#1080;&#1075;&#1072;1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800"/>
              <a:t>Вовлечено студентов в НИД, человек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Лист1!$C$33</c:f>
              <c:strCache>
                <c:ptCount val="1"/>
                <c:pt idx="0">
                  <c:v>вовлечено в НИД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Лист1!$D$32:$F$32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(январь)</c:v>
                </c:pt>
              </c:strCache>
            </c:strRef>
          </c:cat>
          <c:val>
            <c:numRef>
              <c:f>Лист1!$D$33:$F$33</c:f>
              <c:numCache>
                <c:formatCode>General</c:formatCode>
                <c:ptCount val="3"/>
                <c:pt idx="0">
                  <c:v>7</c:v>
                </c:pt>
                <c:pt idx="1">
                  <c:v>12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78-4B16-99BA-8DBA896BB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753512"/>
        <c:axId val="368754496"/>
      </c:barChart>
      <c:catAx>
        <c:axId val="368753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8754496"/>
        <c:crosses val="autoZero"/>
        <c:auto val="1"/>
        <c:lblAlgn val="ctr"/>
        <c:lblOffset val="100"/>
        <c:noMultiLvlLbl val="0"/>
      </c:catAx>
      <c:valAx>
        <c:axId val="368754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68753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500" b="1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Количество </a:t>
            </a:r>
            <a:r>
              <a:rPr lang="ru-RU" dirty="0" smtClean="0"/>
              <a:t>научных публикаций студентов и с их участием, </a:t>
            </a:r>
            <a:r>
              <a:rPr lang="ru-RU" dirty="0"/>
              <a:t>ед.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Лист1!$C$11</c:f>
              <c:strCache>
                <c:ptCount val="1"/>
                <c:pt idx="0">
                  <c:v>в изданиях ВАК Минобрнауки РФ</c:v>
                </c:pt>
              </c:strCache>
            </c:strRef>
          </c:tx>
          <c:spPr>
            <a:solidFill>
              <a:schemeClr val="accent6">
                <a:shade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Лист1!$D$10:$F$10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(январь)</c:v>
                </c:pt>
              </c:strCache>
            </c:strRef>
          </c:cat>
          <c:val>
            <c:numRef>
              <c:f>Лист1!$D$11:$F$11</c:f>
              <c:numCache>
                <c:formatCode>General</c:formatCode>
                <c:ptCount val="3"/>
                <c:pt idx="0">
                  <c:v>1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0C-4D92-B6E1-059B41E8196B}"/>
            </c:ext>
          </c:extLst>
        </c:ser>
        <c:ser>
          <c:idx val="1"/>
          <c:order val="1"/>
          <c:tx>
            <c:strRef>
              <c:f>Лист1!$C$12</c:f>
              <c:strCache>
                <c:ptCount val="1"/>
                <c:pt idx="0">
                  <c:v>в изданиях WoS</c:v>
                </c:pt>
              </c:strCache>
            </c:strRef>
          </c:tx>
          <c:spPr>
            <a:solidFill>
              <a:schemeClr val="accent6">
                <a:shade val="8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0C-4D92-B6E1-059B41E8196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A0C-4D92-B6E1-059B41E819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Лист1!$D$10:$F$10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(январь)</c:v>
                </c:pt>
              </c:strCache>
            </c:strRef>
          </c:cat>
          <c:val>
            <c:numRef>
              <c:f>Лист1!$D$12:$F$12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A0C-4D92-B6E1-059B41E8196B}"/>
            </c:ext>
          </c:extLst>
        </c:ser>
        <c:ser>
          <c:idx val="2"/>
          <c:order val="2"/>
          <c:tx>
            <c:strRef>
              <c:f>Лист1!$C$13</c:f>
              <c:strCache>
                <c:ptCount val="1"/>
                <c:pt idx="0">
                  <c:v>в изданиях РИНЦ</c:v>
                </c:pt>
              </c:strCache>
            </c:strRef>
          </c:tx>
          <c:spPr>
            <a:solidFill>
              <a:schemeClr val="accent6">
                <a:tint val="8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Лист1!$D$10:$F$10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(январь)</c:v>
                </c:pt>
              </c:strCache>
            </c:strRef>
          </c:cat>
          <c:val>
            <c:numRef>
              <c:f>Лист1!$D$13:$F$13</c:f>
              <c:numCache>
                <c:formatCode>General</c:formatCode>
                <c:ptCount val="3"/>
                <c:pt idx="0">
                  <c:v>1</c:v>
                </c:pt>
                <c:pt idx="1">
                  <c:v>6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0C-4D92-B6E1-059B41E8196B}"/>
            </c:ext>
          </c:extLst>
        </c:ser>
        <c:ser>
          <c:idx val="3"/>
          <c:order val="3"/>
          <c:tx>
            <c:strRef>
              <c:f>Лист1!$C$14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6">
                <a:tint val="58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Лист1!$D$10:$F$10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(январь)</c:v>
                </c:pt>
              </c:strCache>
            </c:strRef>
          </c:cat>
          <c:val>
            <c:numRef>
              <c:f>Лист1!$D$14:$F$14</c:f>
              <c:numCache>
                <c:formatCode>General</c:formatCode>
                <c:ptCount val="3"/>
                <c:pt idx="0">
                  <c:v>2</c:v>
                </c:pt>
                <c:pt idx="1">
                  <c:v>13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0C-4D92-B6E1-059B41E81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4307336"/>
        <c:axId val="517997344"/>
      </c:barChart>
      <c:catAx>
        <c:axId val="46430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7997344"/>
        <c:crosses val="autoZero"/>
        <c:auto val="1"/>
        <c:lblAlgn val="ctr"/>
        <c:lblOffset val="100"/>
        <c:noMultiLvlLbl val="0"/>
      </c:catAx>
      <c:valAx>
        <c:axId val="51799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4307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700" b="1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76924786134874E-2"/>
          <c:y val="0.10120958782357516"/>
          <c:w val="0.91302720823263428"/>
          <c:h val="0.7724151020257008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'2023 итог'!$N$31</c:f>
              <c:strCache>
                <c:ptCount val="1"/>
                <c:pt idx="0">
                  <c:v>лайки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'2023 итог'!$M$32:$M$42</c:f>
              <c:strCache>
                <c:ptCount val="11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сентябрь</c:v>
                </c:pt>
                <c:pt idx="6">
                  <c:v>октябрь</c:v>
                </c:pt>
                <c:pt idx="7">
                  <c:v>ноябрь</c:v>
                </c:pt>
                <c:pt idx="8">
                  <c:v>декабрь</c:v>
                </c:pt>
                <c:pt idx="9">
                  <c:v>итоговый 2023</c:v>
                </c:pt>
                <c:pt idx="10">
                  <c:v>январь  2024</c:v>
                </c:pt>
              </c:strCache>
            </c:strRef>
          </c:cat>
          <c:val>
            <c:numRef>
              <c:f>'2023 итог'!$N$32:$N$42</c:f>
              <c:numCache>
                <c:formatCode>General</c:formatCode>
                <c:ptCount val="11"/>
                <c:pt idx="0">
                  <c:v>62</c:v>
                </c:pt>
                <c:pt idx="1">
                  <c:v>36</c:v>
                </c:pt>
                <c:pt idx="2">
                  <c:v>42</c:v>
                </c:pt>
                <c:pt idx="3">
                  <c:v>46</c:v>
                </c:pt>
                <c:pt idx="4">
                  <c:v>35</c:v>
                </c:pt>
                <c:pt idx="5">
                  <c:v>36</c:v>
                </c:pt>
                <c:pt idx="6">
                  <c:v>50</c:v>
                </c:pt>
                <c:pt idx="7">
                  <c:v>92</c:v>
                </c:pt>
                <c:pt idx="8">
                  <c:v>59</c:v>
                </c:pt>
                <c:pt idx="9">
                  <c:v>76</c:v>
                </c:pt>
                <c:pt idx="10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EB-40F8-BE20-75C1219FA608}"/>
            </c:ext>
          </c:extLst>
        </c:ser>
        <c:ser>
          <c:idx val="1"/>
          <c:order val="1"/>
          <c:tx>
            <c:strRef>
              <c:f>'2023 итог'!$O$31</c:f>
              <c:strCache>
                <c:ptCount val="1"/>
                <c:pt idx="0">
                  <c:v>репосты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'2023 итог'!$M$32:$M$42</c:f>
              <c:strCache>
                <c:ptCount val="11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сентябрь</c:v>
                </c:pt>
                <c:pt idx="6">
                  <c:v>октябрь</c:v>
                </c:pt>
                <c:pt idx="7">
                  <c:v>ноябрь</c:v>
                </c:pt>
                <c:pt idx="8">
                  <c:v>декабрь</c:v>
                </c:pt>
                <c:pt idx="9">
                  <c:v>итоговый 2023</c:v>
                </c:pt>
                <c:pt idx="10">
                  <c:v>январь  2024</c:v>
                </c:pt>
              </c:strCache>
            </c:strRef>
          </c:cat>
          <c:val>
            <c:numRef>
              <c:f>'2023 итог'!$O$32:$O$42</c:f>
              <c:numCache>
                <c:formatCode>General</c:formatCode>
                <c:ptCount val="11"/>
                <c:pt idx="0">
                  <c:v>4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  <c:pt idx="7">
                  <c:v>10</c:v>
                </c:pt>
                <c:pt idx="8">
                  <c:v>5</c:v>
                </c:pt>
                <c:pt idx="9">
                  <c:v>5</c:v>
                </c:pt>
                <c:pt idx="1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EB-40F8-BE20-75C1219FA608}"/>
            </c:ext>
          </c:extLst>
        </c:ser>
        <c:ser>
          <c:idx val="2"/>
          <c:order val="2"/>
          <c:tx>
            <c:strRef>
              <c:f>'2023 итог'!$P$31</c:f>
              <c:strCache>
                <c:ptCount val="1"/>
                <c:pt idx="0">
                  <c:v>комментарии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'2023 итог'!$M$32:$M$42</c:f>
              <c:strCache>
                <c:ptCount val="11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сентябрь</c:v>
                </c:pt>
                <c:pt idx="6">
                  <c:v>октябрь</c:v>
                </c:pt>
                <c:pt idx="7">
                  <c:v>ноябрь</c:v>
                </c:pt>
                <c:pt idx="8">
                  <c:v>декабрь</c:v>
                </c:pt>
                <c:pt idx="9">
                  <c:v>итоговый 2023</c:v>
                </c:pt>
                <c:pt idx="10">
                  <c:v>январь  2024</c:v>
                </c:pt>
              </c:strCache>
            </c:strRef>
          </c:cat>
          <c:val>
            <c:numRef>
              <c:f>'2023 итог'!$P$32:$P$42</c:f>
              <c:numCache>
                <c:formatCode>General</c:formatCode>
                <c:ptCount val="11"/>
                <c:pt idx="0">
                  <c:v>11</c:v>
                </c:pt>
                <c:pt idx="1">
                  <c:v>15</c:v>
                </c:pt>
                <c:pt idx="2">
                  <c:v>13</c:v>
                </c:pt>
                <c:pt idx="3">
                  <c:v>9</c:v>
                </c:pt>
                <c:pt idx="4">
                  <c:v>5</c:v>
                </c:pt>
                <c:pt idx="5">
                  <c:v>7</c:v>
                </c:pt>
                <c:pt idx="6">
                  <c:v>11</c:v>
                </c:pt>
                <c:pt idx="7">
                  <c:v>12</c:v>
                </c:pt>
                <c:pt idx="8">
                  <c:v>7</c:v>
                </c:pt>
                <c:pt idx="9">
                  <c:v>12</c:v>
                </c:pt>
                <c:pt idx="1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AEB-40F8-BE20-75C1219FA6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39468200"/>
        <c:axId val="439471480"/>
      </c:barChart>
      <c:catAx>
        <c:axId val="439468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9471480"/>
        <c:crosses val="autoZero"/>
        <c:auto val="1"/>
        <c:lblAlgn val="ctr"/>
        <c:lblOffset val="100"/>
        <c:noMultiLvlLbl val="0"/>
      </c:catAx>
      <c:valAx>
        <c:axId val="439471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9468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72341036181167"/>
          <c:y val="0.20345335561006045"/>
          <c:w val="0.46539389141947179"/>
          <c:h val="0.1046363438250450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400"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4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Победители </a:t>
            </a:r>
            <a:r>
              <a:rPr lang="ru-RU" dirty="0"/>
              <a:t>конкурсов НИРС и олимпиад, человек</a:t>
            </a:r>
          </a:p>
        </c:rich>
      </c:tx>
      <c:layout>
        <c:manualLayout>
          <c:xMode val="edge"/>
          <c:yMode val="edge"/>
          <c:x val="0.16999900886515057"/>
          <c:y val="3.84542408389427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4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Лист1!$C$22</c:f>
              <c:strCache>
                <c:ptCount val="1"/>
                <c:pt idx="0">
                  <c:v>международных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Лист1!$D$21:$F$21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(январь)</c:v>
                </c:pt>
              </c:strCache>
            </c:strRef>
          </c:cat>
          <c:val>
            <c:numRef>
              <c:f>Лист1!$D$22:$F$22</c:f>
              <c:numCache>
                <c:formatCode>General</c:formatCode>
                <c:ptCount val="3"/>
                <c:pt idx="0">
                  <c:v>7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D9-48F6-B041-FF4A2F614846}"/>
            </c:ext>
          </c:extLst>
        </c:ser>
        <c:ser>
          <c:idx val="1"/>
          <c:order val="1"/>
          <c:tx>
            <c:strRef>
              <c:f>Лист1!$C$23</c:f>
              <c:strCache>
                <c:ptCount val="1"/>
                <c:pt idx="0">
                  <c:v>всероссийских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D9-48F6-B041-FF4A2F6148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Лист1!$D$21:$F$21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(январь)</c:v>
                </c:pt>
              </c:strCache>
            </c:strRef>
          </c:cat>
          <c:val>
            <c:numRef>
              <c:f>Лист1!$D$23:$F$23</c:f>
              <c:numCache>
                <c:formatCode>General</c:formatCode>
                <c:ptCount val="3"/>
                <c:pt idx="0">
                  <c:v>2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BD9-48F6-B041-FF4A2F614846}"/>
            </c:ext>
          </c:extLst>
        </c:ser>
        <c:ser>
          <c:idx val="2"/>
          <c:order val="2"/>
          <c:tx>
            <c:strRef>
              <c:f>Лист1!$C$24</c:f>
              <c:strCache>
                <c:ptCount val="1"/>
                <c:pt idx="0">
                  <c:v>региональных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D9-48F6-B041-FF4A2F61484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D9-48F6-B041-FF4A2F6148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Лист1!$D$21:$F$21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(январь)</c:v>
                </c:pt>
              </c:strCache>
            </c:strRef>
          </c:cat>
          <c:val>
            <c:numRef>
              <c:f>Лист1!$D$24:$F$24</c:f>
              <c:numCache>
                <c:formatCode>General</c:formatCode>
                <c:ptCount val="3"/>
                <c:pt idx="0">
                  <c:v>1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BD9-48F6-B041-FF4A2F614846}"/>
            </c:ext>
          </c:extLst>
        </c:ser>
        <c:ser>
          <c:idx val="3"/>
          <c:order val="3"/>
          <c:tx>
            <c:strRef>
              <c:f>Лист1!$C$25</c:f>
              <c:strCache>
                <c:ptCount val="1"/>
                <c:pt idx="0">
                  <c:v>всего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7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Лист1!$D$21:$F$21</c:f>
              <c:strCache>
                <c:ptCount val="3"/>
                <c:pt idx="0">
                  <c:v>2022</c:v>
                </c:pt>
                <c:pt idx="1">
                  <c:v>2023</c:v>
                </c:pt>
                <c:pt idx="2">
                  <c:v>2024 (январь)</c:v>
                </c:pt>
              </c:strCache>
            </c:strRef>
          </c:cat>
          <c:val>
            <c:numRef>
              <c:f>Лист1!$D$25:$F$25</c:f>
              <c:numCache>
                <c:formatCode>General</c:formatCode>
                <c:ptCount val="3"/>
                <c:pt idx="0">
                  <c:v>10</c:v>
                </c:pt>
                <c:pt idx="1">
                  <c:v>7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D9-48F6-B041-FF4A2F6148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8094088"/>
        <c:axId val="518095400"/>
      </c:barChart>
      <c:catAx>
        <c:axId val="518094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8095400"/>
        <c:crosses val="autoZero"/>
        <c:auto val="1"/>
        <c:lblAlgn val="ctr"/>
        <c:lblOffset val="100"/>
        <c:noMultiLvlLbl val="0"/>
      </c:catAx>
      <c:valAx>
        <c:axId val="518095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18094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7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700" b="1"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0.18333</cdr:x>
      <cdr:y>0</cdr:y>
    </cdr:from>
    <cdr:to>
      <cdr:x>1</cdr:x>
      <cdr:y>0.11538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2088" y="0"/>
          <a:ext cx="3528392" cy="2492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700" dirty="0" smtClean="0"/>
            <a:t>Вовлеченность </a:t>
          </a:r>
          <a:r>
            <a:rPr lang="ru-RU" sz="700" dirty="0"/>
            <a:t>аудитории</a:t>
          </a:r>
          <a:r>
            <a:rPr lang="ru-RU" sz="700" baseline="0" dirty="0"/>
            <a:t> в публикации </a:t>
          </a:r>
          <a:r>
            <a:rPr lang="ru-RU" sz="700" baseline="0" dirty="0" err="1"/>
            <a:t>медиарейтинга</a:t>
          </a:r>
          <a:r>
            <a:rPr lang="ru-RU" sz="700" baseline="0" dirty="0"/>
            <a:t> БГУ, ед.</a:t>
          </a:r>
          <a:endParaRPr lang="ru-RU" sz="7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0.21855</cdr:x>
      <cdr:y>0.57542</cdr:y>
    </cdr:from>
    <cdr:to>
      <cdr:x>0.2518</cdr:x>
      <cdr:y>0.65214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46510" y="1080121"/>
          <a:ext cx="144016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 smtClean="0"/>
            <a:t>1</a:t>
          </a:r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D1038-0D35-46B6-8FDE-5083E01EB31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6D346-CEFF-42B0-9EA0-BF6A6CEE77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5285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C3FCB9-5335-49EC-971E-E73A7FAEF396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4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7" y="9430093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F165D-A73A-4748-9C77-5243706A7D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963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4067944" y="3651871"/>
            <a:ext cx="3168352" cy="648072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323528" y="1203598"/>
            <a:ext cx="4248472" cy="3528740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067944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404326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3672408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6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3672408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46440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1203598"/>
            <a:ext cx="4104456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251520" y="1635646"/>
            <a:ext cx="4104456" cy="3096692"/>
          </a:xfrm>
        </p:spPr>
        <p:txBody>
          <a:bodyPr>
            <a:normAutofit/>
          </a:bodyPr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563688"/>
            <a:ext cx="8497888" cy="309562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1203598"/>
            <a:ext cx="8497888" cy="3455715"/>
          </a:xfrm>
        </p:spPr>
        <p:txBody>
          <a:bodyPr>
            <a:normAutofit/>
          </a:bodyPr>
          <a:lstStyle>
            <a:lvl1pPr algn="ctr">
              <a:buNone/>
              <a:defRPr sz="18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5292080" y="195486"/>
            <a:ext cx="3456384" cy="72008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  <p:sp>
        <p:nvSpPr>
          <p:cNvPr id="5" name="Содержимое 7"/>
          <p:cNvSpPr>
            <a:spLocks noGrp="1"/>
          </p:cNvSpPr>
          <p:nvPr>
            <p:ph sz="quarter" idx="11" hasCustomPrompt="1"/>
          </p:nvPr>
        </p:nvSpPr>
        <p:spPr>
          <a:xfrm>
            <a:off x="323056" y="3291830"/>
            <a:ext cx="8497888" cy="1367483"/>
          </a:xfrm>
        </p:spPr>
        <p:txBody>
          <a:bodyPr>
            <a:normAutofit/>
          </a:bodyPr>
          <a:lstStyle>
            <a:lvl1pPr algn="ctr">
              <a:buNone/>
              <a:defRPr sz="16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  <p:sp>
        <p:nvSpPr>
          <p:cNvPr id="7" name="Содержимое 7"/>
          <p:cNvSpPr>
            <a:spLocks noGrp="1"/>
          </p:cNvSpPr>
          <p:nvPr>
            <p:ph sz="quarter" idx="12" hasCustomPrompt="1"/>
          </p:nvPr>
        </p:nvSpPr>
        <p:spPr>
          <a:xfrm>
            <a:off x="323528" y="1275606"/>
            <a:ext cx="8497888" cy="1656184"/>
          </a:xfrm>
        </p:spPr>
        <p:txBody>
          <a:bodyPr>
            <a:normAutofit/>
          </a:bodyPr>
          <a:lstStyle>
            <a:lvl1pPr algn="ctr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требуемый контент </a:t>
            </a:r>
          </a:p>
          <a:p>
            <a:pPr lvl="0"/>
            <a:r>
              <a:rPr lang="ru-RU" dirty="0" smtClean="0"/>
              <a:t>(текст, изображения, таблицы и др.)</a:t>
            </a: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полнительный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1043608" y="2643758"/>
            <a:ext cx="7056784" cy="792088"/>
          </a:xfrm>
        </p:spPr>
        <p:txBody>
          <a:bodyPr>
            <a:noAutofit/>
          </a:bodyPr>
          <a:lstStyle>
            <a:lvl1pPr marL="0" algn="ct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  <a:p>
            <a:pPr lvl="0"/>
            <a:r>
              <a:rPr lang="ru-RU" dirty="0" smtClean="0"/>
              <a:t>ДВЕ СТРОКИ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3678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УКАЖИТЕ НАЗВАНИЕ РАЗДЕЛА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987574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2843808" y="1779662"/>
            <a:ext cx="3168352" cy="792088"/>
          </a:xfrm>
        </p:spPr>
        <p:txBody>
          <a:bodyPr>
            <a:normAutofit/>
          </a:bodyPr>
          <a:lstStyle>
            <a:lvl1pPr marL="0" algn="ctr">
              <a:buNone/>
              <a:defRPr sz="1600" b="0" i="0" u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и контакты не более 3-х строк в этом месте.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419622"/>
            <a:ext cx="9144000" cy="504056"/>
          </a:xfr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50000">
                <a:srgbClr val="FF6400">
                  <a:alpha val="86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0"/>
            <a:tileRect/>
          </a:gradFill>
        </p:spPr>
        <p:txBody>
          <a:bodyPr>
            <a:noAutofit/>
          </a:bodyPr>
          <a:lstStyle>
            <a:lvl1pPr marL="0" algn="ctr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Поблагодарите слушателей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4067175" y="1995686"/>
            <a:ext cx="4393257" cy="1367284"/>
          </a:xfrm>
        </p:spPr>
        <p:txBody>
          <a:bodyPr>
            <a:noAutofit/>
          </a:bodyPr>
          <a:lstStyle>
            <a:lvl1pPr marL="0">
              <a:buNone/>
              <a:defRPr sz="25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ДОБАВИТЬ </a:t>
            </a:r>
          </a:p>
          <a:p>
            <a:pPr lvl="0"/>
            <a:r>
              <a:rPr lang="ru-RU" dirty="0" smtClean="0"/>
              <a:t>ЗАГОЛОВОК НЕ БОЛЕЕ </a:t>
            </a:r>
          </a:p>
          <a:p>
            <a:pPr lvl="0"/>
            <a:r>
              <a:rPr lang="ru-RU" dirty="0" smtClean="0"/>
              <a:t>3-Х СТРОК - </a:t>
            </a:r>
            <a:r>
              <a:rPr lang="en-US" dirty="0" smtClean="0"/>
              <a:t>ARIAL</a:t>
            </a:r>
            <a:endParaRPr lang="ru-RU" dirty="0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5292080" y="3651871"/>
            <a:ext cx="3168352" cy="648072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Напишите Имя автора не более 2-х строк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13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4427984" y="120359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8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5076056" y="131170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9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4427984" y="228371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0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5076056" y="239182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21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4427984" y="3363838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22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5076056" y="3471949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537" y="1347614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395536" y="1851670"/>
            <a:ext cx="3456384" cy="2664296"/>
          </a:xfrm>
        </p:spPr>
        <p:txBody>
          <a:bodyPr>
            <a:normAutofit/>
          </a:bodyPr>
          <a:lstStyle>
            <a:lvl1pPr marL="0" algn="l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7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427538" y="1203325"/>
            <a:ext cx="4321175" cy="3529013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299525" y="1203598"/>
            <a:ext cx="4704523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</a:t>
            </a:r>
            <a:r>
              <a:rPr lang="en-US" dirty="0" smtClean="0"/>
              <a:t>3x4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99524" y="1581259"/>
            <a:ext cx="4705200" cy="2646675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</a:t>
            </a:r>
            <a:r>
              <a:rPr lang="en-US" dirty="0" smtClean="0"/>
              <a:t>16x9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5220072" y="1203598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5220073" y="1779662"/>
            <a:ext cx="3456384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(Фото)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0"/>
          <p:cNvSpPr>
            <a:spLocks noGrp="1"/>
          </p:cNvSpPr>
          <p:nvPr>
            <p:ph type="pic" sz="quarter" idx="10" hasCustomPrompt="1"/>
          </p:nvPr>
        </p:nvSpPr>
        <p:spPr>
          <a:xfrm>
            <a:off x="1043608" y="1203598"/>
            <a:ext cx="3528000" cy="3528392"/>
          </a:xfrm>
          <a:solidFill>
            <a:schemeClr val="bg1">
              <a:lumMod val="85000"/>
            </a:schemeClr>
          </a:solidFill>
          <a:ln w="63500">
            <a:solidFill>
              <a:srgbClr val="FF6400"/>
            </a:solidFill>
            <a:miter lim="800000"/>
          </a:ln>
        </p:spPr>
        <p:txBody>
          <a:bodyPr/>
          <a:lstStyle>
            <a:lvl1pPr marL="0" algn="ctr">
              <a:buNone/>
              <a:defRPr baseline="0"/>
            </a:lvl1pPr>
          </a:lstStyle>
          <a:p>
            <a:r>
              <a:rPr lang="ru-RU" dirty="0" smtClean="0"/>
              <a:t>Нажмите на иконку в центре, чтобы вставить изображение 1х1</a:t>
            </a:r>
            <a:endParaRPr lang="ru-RU" dirty="0"/>
          </a:p>
        </p:txBody>
      </p:sp>
      <p:sp>
        <p:nvSpPr>
          <p:cNvPr id="4" name="Текст 7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32" y="1203598"/>
            <a:ext cx="381642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5" name="Содержимое 6"/>
          <p:cNvSpPr>
            <a:spLocks noGrp="1"/>
          </p:cNvSpPr>
          <p:nvPr>
            <p:ph sz="quarter" idx="14" hasCustomPrompt="1"/>
          </p:nvPr>
        </p:nvSpPr>
        <p:spPr>
          <a:xfrm>
            <a:off x="4860032" y="1779662"/>
            <a:ext cx="3816425" cy="2952676"/>
          </a:xfrm>
        </p:spPr>
        <p:txBody>
          <a:bodyPr>
            <a:norm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 baseline="0"/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  <a:r>
              <a:rPr lang="en-US" dirty="0" smtClean="0"/>
              <a:t> </a:t>
            </a:r>
            <a:r>
              <a:rPr lang="ru-RU" dirty="0" smtClean="0"/>
              <a:t>или другой объект, кликнув по иконкам ниже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1 - Справ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5292080" y="1347614"/>
            <a:ext cx="3456384" cy="360040"/>
          </a:xfrm>
        </p:spPr>
        <p:txBody>
          <a:bodyPr>
            <a:noAutofit/>
          </a:bodyPr>
          <a:lstStyle>
            <a:lvl1pPr marL="0" algn="r">
              <a:buNone/>
              <a:defRPr sz="19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ЗАГОЛОВОК СЛАЙДА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292079" y="1851670"/>
            <a:ext cx="3456384" cy="2664296"/>
          </a:xfrm>
        </p:spPr>
        <p:txBody>
          <a:bodyPr>
            <a:normAutofit/>
          </a:bodyPr>
          <a:lstStyle>
            <a:lvl1pPr marL="0" algn="r">
              <a:buNone/>
              <a:defRPr sz="1600" b="0" i="0" u="none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 smtClean="0"/>
              <a:t>Добавьте в это поле основной текст слайда</a:t>
            </a:r>
          </a:p>
        </p:txBody>
      </p:sp>
      <p:sp>
        <p:nvSpPr>
          <p:cNvPr id="9" name="Рисунок 14"/>
          <p:cNvSpPr>
            <a:spLocks noGrp="1"/>
          </p:cNvSpPr>
          <p:nvPr>
            <p:ph type="pic" sz="quarter" idx="14" hasCustomPrompt="1"/>
          </p:nvPr>
        </p:nvSpPr>
        <p:spPr>
          <a:xfrm>
            <a:off x="323528" y="156343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2" name="Текст 7"/>
          <p:cNvSpPr>
            <a:spLocks noGrp="1"/>
          </p:cNvSpPr>
          <p:nvPr>
            <p:ph type="body" sz="quarter" idx="17" hasCustomPrompt="1"/>
          </p:nvPr>
        </p:nvSpPr>
        <p:spPr>
          <a:xfrm>
            <a:off x="971600" y="167155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3" name="Рисунок 14"/>
          <p:cNvSpPr>
            <a:spLocks noGrp="1"/>
          </p:cNvSpPr>
          <p:nvPr>
            <p:ph type="pic" sz="quarter" idx="18" hasCustomPrompt="1"/>
          </p:nvPr>
        </p:nvSpPr>
        <p:spPr>
          <a:xfrm>
            <a:off x="323528" y="264355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4" name="Текст 7"/>
          <p:cNvSpPr>
            <a:spLocks noGrp="1"/>
          </p:cNvSpPr>
          <p:nvPr>
            <p:ph type="body" sz="quarter" idx="19" hasCustomPrompt="1"/>
          </p:nvPr>
        </p:nvSpPr>
        <p:spPr>
          <a:xfrm>
            <a:off x="971600" y="275167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  <p:sp>
        <p:nvSpPr>
          <p:cNvPr id="15" name="Рисунок 14"/>
          <p:cNvSpPr>
            <a:spLocks noGrp="1"/>
          </p:cNvSpPr>
          <p:nvPr>
            <p:ph type="pic" sz="quarter" idx="20" hasCustomPrompt="1"/>
          </p:nvPr>
        </p:nvSpPr>
        <p:spPr>
          <a:xfrm>
            <a:off x="323528" y="3723679"/>
            <a:ext cx="576510" cy="576263"/>
          </a:xfrm>
        </p:spPr>
        <p:txBody>
          <a:bodyPr>
            <a:normAutofit/>
          </a:bodyPr>
          <a:lstStyle>
            <a:lvl1pPr>
              <a:buNone/>
              <a:defRPr sz="1000"/>
            </a:lvl1pPr>
          </a:lstStyle>
          <a:p>
            <a:r>
              <a:rPr lang="ru-RU" dirty="0" smtClean="0"/>
              <a:t>Рис</a:t>
            </a:r>
            <a:endParaRPr lang="ru-RU" dirty="0"/>
          </a:p>
        </p:txBody>
      </p:sp>
      <p:sp>
        <p:nvSpPr>
          <p:cNvPr id="16" name="Текст 7"/>
          <p:cNvSpPr>
            <a:spLocks noGrp="1"/>
          </p:cNvSpPr>
          <p:nvPr>
            <p:ph type="body" sz="quarter" idx="21" hasCustomPrompt="1"/>
          </p:nvPr>
        </p:nvSpPr>
        <p:spPr>
          <a:xfrm>
            <a:off x="971600" y="3831790"/>
            <a:ext cx="3456384" cy="360040"/>
          </a:xfrm>
        </p:spPr>
        <p:txBody>
          <a:bodyPr>
            <a:noAutofit/>
          </a:bodyPr>
          <a:lstStyle>
            <a:lvl1pPr marL="0">
              <a:buNone/>
              <a:defRPr sz="1900" b="1" baseline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 smtClean="0"/>
              <a:t>Пункт 1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E0D7D-EC8D-4268-AF7C-2DF49FB31B6A}" type="datetimeFigureOut">
              <a:rPr lang="ru-RU" smtClean="0"/>
              <a:pPr/>
              <a:t>14.02.2024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00EF-BEE7-4D3A-A32E-D3F8C7F65A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2" r:id="rId6"/>
    <p:sldLayoutId id="2147483663" r:id="rId7"/>
    <p:sldLayoutId id="2147483664" r:id="rId8"/>
    <p:sldLayoutId id="2147483655" r:id="rId9"/>
    <p:sldLayoutId id="2147483656" r:id="rId10"/>
    <p:sldLayoutId id="2147483665" r:id="rId11"/>
    <p:sldLayoutId id="2147483666" r:id="rId12"/>
    <p:sldLayoutId id="2147483667" r:id="rId13"/>
    <p:sldLayoutId id="2147483658" r:id="rId14"/>
    <p:sldLayoutId id="2147483670" r:id="rId15"/>
    <p:sldLayoutId id="2147483659" r:id="rId16"/>
    <p:sldLayoutId id="2147483660" r:id="rId17"/>
    <p:sldLayoutId id="2147483669" r:id="rId18"/>
    <p:sldLayoutId id="2147483661" r:id="rId19"/>
    <p:sldLayoutId id="2147483668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>
          <a:xfrm>
            <a:off x="4067944" y="1995686"/>
            <a:ext cx="4321249" cy="1367284"/>
          </a:xfrm>
        </p:spPr>
        <p:txBody>
          <a:bodyPr/>
          <a:lstStyle/>
          <a:p>
            <a:r>
              <a:rPr lang="ru-RU" sz="1800" b="0" dirty="0"/>
              <a:t>О </a:t>
            </a:r>
            <a:r>
              <a:rPr lang="ru-RU" sz="1800" b="0" dirty="0" smtClean="0"/>
              <a:t>деятельности студенческой лаборатории маркетинговых и </a:t>
            </a:r>
            <a:r>
              <a:rPr lang="ru-RU" sz="1800" b="0" dirty="0" err="1" smtClean="0"/>
              <a:t>медиаисследований</a:t>
            </a:r>
            <a:r>
              <a:rPr lang="ru-RU" sz="1800" b="0" dirty="0" smtClean="0"/>
              <a:t/>
            </a:r>
            <a:br>
              <a:rPr lang="ru-RU" sz="1800" b="0" dirty="0" smtClean="0"/>
            </a:br>
            <a:r>
              <a:rPr lang="ru-RU" sz="1800" b="0" dirty="0" smtClean="0"/>
              <a:t>Байкальского </a:t>
            </a:r>
            <a:r>
              <a:rPr lang="ru-RU" sz="1800" b="0" dirty="0"/>
              <a:t>государственного университета</a:t>
            </a: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4067944" y="3651870"/>
            <a:ext cx="4392488" cy="936103"/>
          </a:xfrm>
        </p:spPr>
        <p:txBody>
          <a:bodyPr>
            <a:normAutofit/>
          </a:bodyPr>
          <a:lstStyle/>
          <a:p>
            <a:r>
              <a:rPr lang="ru-RU" dirty="0" smtClean="0"/>
              <a:t>Рубцова Наталья Владимировна</a:t>
            </a:r>
          </a:p>
          <a:p>
            <a:r>
              <a:rPr lang="ru-RU" dirty="0" smtClean="0"/>
              <a:t>д.э.н., доцент, профессор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740352" y="3678873"/>
            <a:ext cx="1262257" cy="134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0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 smtClean="0"/>
              <a:t>Перспективные направления работы до 2025 года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7"/>
          </p:nvPr>
        </p:nvSpPr>
        <p:spPr>
          <a:xfrm>
            <a:off x="18985" y="1275606"/>
            <a:ext cx="4824536" cy="360040"/>
          </a:xfrm>
        </p:spPr>
        <p:txBody>
          <a:bodyPr/>
          <a:lstStyle/>
          <a:p>
            <a:pPr>
              <a:buAutoNum type="arabicPeriod"/>
            </a:pPr>
            <a:r>
              <a:rPr lang="ru-RU" sz="1600" dirty="0" smtClean="0"/>
              <a:t>Поиск финансирования для очного участия студентов в иногородних научных мероприятиях, организации лаборатории в реальном виде (заявка на грант «</a:t>
            </a:r>
            <a:r>
              <a:rPr lang="ru-RU" sz="1600" dirty="0" err="1" smtClean="0"/>
              <a:t>Росмолодежь</a:t>
            </a:r>
            <a:r>
              <a:rPr lang="ru-RU" sz="1600" dirty="0" smtClean="0"/>
              <a:t>») (2024)</a:t>
            </a:r>
          </a:p>
          <a:p>
            <a:r>
              <a:rPr lang="ru-RU" sz="1600" dirty="0" smtClean="0"/>
              <a:t>2. Проведение Олимпиады по рекламе и </a:t>
            </a:r>
            <a:r>
              <a:rPr lang="en-US" sz="1600" dirty="0" smtClean="0"/>
              <a:t>PR</a:t>
            </a:r>
            <a:r>
              <a:rPr lang="ru-RU" sz="1600" dirty="0" smtClean="0"/>
              <a:t> </a:t>
            </a:r>
            <a:r>
              <a:rPr lang="ru-RU" sz="1600" dirty="0"/>
              <a:t>в</a:t>
            </a:r>
            <a:r>
              <a:rPr lang="ru-RU" sz="1600" dirty="0" smtClean="0"/>
              <a:t>о всероссийском формате (2025)</a:t>
            </a:r>
          </a:p>
          <a:p>
            <a:r>
              <a:rPr lang="ru-RU" sz="1600" dirty="0" smtClean="0"/>
              <a:t>3. Организация конкурса НИР студентов, издание сборника научных трудов (2025)</a:t>
            </a:r>
          </a:p>
          <a:p>
            <a:r>
              <a:rPr lang="ru-RU" sz="1600" dirty="0" smtClean="0"/>
              <a:t>4. Подготовка </a:t>
            </a:r>
            <a:r>
              <a:rPr lang="ru-RU" sz="1600" dirty="0" err="1"/>
              <a:t>М</a:t>
            </a:r>
            <a:r>
              <a:rPr lang="ru-RU" sz="1600" dirty="0" err="1" smtClean="0"/>
              <a:t>едиарейтинга</a:t>
            </a:r>
            <a:r>
              <a:rPr lang="ru-RU" sz="1600" dirty="0" smtClean="0"/>
              <a:t> БГУ (2024-2025)</a:t>
            </a:r>
          </a:p>
          <a:p>
            <a:r>
              <a:rPr lang="ru-RU" sz="1600" dirty="0" smtClean="0"/>
              <a:t>4. Выход на самофинансирование посредством привлечения коммерческих контрактов на проведение маркетинговых и </a:t>
            </a:r>
            <a:r>
              <a:rPr lang="ru-RU" sz="1600" dirty="0" err="1" smtClean="0"/>
              <a:t>медиаисследований</a:t>
            </a:r>
            <a:r>
              <a:rPr lang="ru-RU" sz="1600" dirty="0" smtClean="0"/>
              <a:t> (2025)</a:t>
            </a:r>
          </a:p>
          <a:p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5580112" y="2526744"/>
            <a:ext cx="1872208" cy="198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956376" y="123478"/>
            <a:ext cx="1016583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6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179512" y="1707654"/>
            <a:ext cx="8497888" cy="2088181"/>
          </a:xfrm>
        </p:spPr>
        <p:txBody>
          <a:bodyPr>
            <a:normAutofit fontScale="92500" lnSpcReduction="20000"/>
          </a:bodyPr>
          <a:lstStyle/>
          <a:p>
            <a:r>
              <a:rPr lang="ru-RU" sz="3200" dirty="0"/>
              <a:t>Создание условий и расширение перспектив для научного и профессионального роста </a:t>
            </a:r>
            <a:r>
              <a:rPr lang="ru-RU" sz="3200" dirty="0" smtClean="0"/>
              <a:t>студентов </a:t>
            </a:r>
            <a:r>
              <a:rPr lang="ru-RU" sz="3200" dirty="0" err="1" smtClean="0"/>
              <a:t>бакалавриата</a:t>
            </a:r>
            <a:r>
              <a:rPr lang="ru-RU" sz="3200" dirty="0" smtClean="0"/>
              <a:t> и магистратуры  </a:t>
            </a:r>
            <a:r>
              <a:rPr lang="ru-RU" sz="3200" dirty="0"/>
              <a:t>направлений подготовки «Журналистика» и «Реклама и связи с общественностью</a:t>
            </a:r>
            <a:r>
              <a:rPr lang="ru-RU" sz="3200" dirty="0" smtClean="0"/>
              <a:t>»</a:t>
            </a:r>
            <a:endParaRPr lang="ru-RU" sz="3200" dirty="0"/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259632" y="339502"/>
            <a:ext cx="3456384" cy="720080"/>
          </a:xfrm>
        </p:spPr>
        <p:txBody>
          <a:bodyPr/>
          <a:lstStyle/>
          <a:p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475656" y="4011910"/>
            <a:ext cx="5976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Дата создания лаборатории: октябрь 2021 года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884368" y="123478"/>
            <a:ext cx="1084355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8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323056" y="1491630"/>
            <a:ext cx="8425408" cy="2160188"/>
          </a:xfrm>
        </p:spPr>
        <p:txBody>
          <a:bodyPr>
            <a:noAutofit/>
          </a:bodyPr>
          <a:lstStyle/>
          <a:p>
            <a:pPr algn="just"/>
            <a:r>
              <a:rPr lang="ru-RU" sz="1200" dirty="0"/>
              <a:t>1.	</a:t>
            </a:r>
            <a:r>
              <a:rPr lang="ru-RU" sz="1200" dirty="0" smtClean="0"/>
              <a:t>Интеграция научного </a:t>
            </a:r>
            <a:r>
              <a:rPr lang="ru-RU" sz="1200" dirty="0"/>
              <a:t>и инновационного процессов в образовательный процесс, использование результатов научной деятельности </a:t>
            </a:r>
            <a:r>
              <a:rPr lang="ru-RU" sz="1200" dirty="0" smtClean="0"/>
              <a:t>студентов в </a:t>
            </a:r>
            <a:r>
              <a:rPr lang="ru-RU" sz="1200" dirty="0"/>
              <a:t>учебном процессе, </a:t>
            </a:r>
            <a:r>
              <a:rPr lang="ru-RU" sz="1200" dirty="0" smtClean="0"/>
              <a:t>подготовка научных кадров, </a:t>
            </a:r>
            <a:r>
              <a:rPr lang="ru-RU" sz="1200" dirty="0"/>
              <a:t>широкое привлечение обучающихся к научной работе коллектива </a:t>
            </a:r>
            <a:r>
              <a:rPr lang="ru-RU" sz="1200" dirty="0" smtClean="0"/>
              <a:t>кафедры </a:t>
            </a:r>
            <a:r>
              <a:rPr lang="ru-RU" sz="1200" dirty="0" err="1" smtClean="0"/>
              <a:t>ЖиМТ</a:t>
            </a:r>
            <a:r>
              <a:rPr lang="ru-RU" sz="1200" dirty="0" smtClean="0"/>
              <a:t>.</a:t>
            </a:r>
            <a:endParaRPr lang="ru-RU" sz="1200" dirty="0"/>
          </a:p>
          <a:p>
            <a:pPr algn="just">
              <a:buFont typeface="Arial" pitchFamily="34" charset="0"/>
              <a:buAutoNum type="arabicPeriod" startAt="2"/>
            </a:pPr>
            <a:r>
              <a:rPr lang="ru-RU" sz="1200" dirty="0"/>
              <a:t>Популяризация и пропаганда науки как сферы деятельности, профессии ученого, исследователя.</a:t>
            </a:r>
          </a:p>
          <a:p>
            <a:pPr algn="just">
              <a:buAutoNum type="arabicPeriod" startAt="2"/>
            </a:pPr>
            <a:r>
              <a:rPr lang="ru-RU" sz="1200" dirty="0" smtClean="0"/>
              <a:t>Активное </a:t>
            </a:r>
            <a:r>
              <a:rPr lang="ru-RU" sz="1200" dirty="0"/>
              <a:t>участие студентов в научных исследованиях, </a:t>
            </a:r>
            <a:r>
              <a:rPr lang="ru-RU" sz="1200" dirty="0" smtClean="0"/>
              <a:t>подготовка </a:t>
            </a:r>
            <a:r>
              <a:rPr lang="ru-RU" sz="1200" dirty="0"/>
              <a:t>научных публикаций, участие в научных и научно-практических мероприятиях (форумах, конференциях, </a:t>
            </a:r>
            <a:r>
              <a:rPr lang="ru-RU" sz="1200" dirty="0" smtClean="0"/>
              <a:t>конкурсах, фестивалях, круглых столах) </a:t>
            </a:r>
            <a:r>
              <a:rPr lang="ru-RU" sz="1200" dirty="0"/>
              <a:t>разного уровня. </a:t>
            </a:r>
            <a:endParaRPr lang="ru-RU" sz="1200" dirty="0" smtClean="0"/>
          </a:p>
          <a:p>
            <a:pPr algn="just">
              <a:buAutoNum type="arabicPeriod" startAt="2"/>
            </a:pPr>
            <a:r>
              <a:rPr lang="ru-RU" sz="1200" dirty="0"/>
              <a:t>В</a:t>
            </a:r>
            <a:r>
              <a:rPr lang="ru-RU" sz="1200" dirty="0" smtClean="0"/>
              <a:t>недрение </a:t>
            </a:r>
            <a:r>
              <a:rPr lang="ru-RU" sz="1200" dirty="0"/>
              <a:t>интеллектуальных результатов в деятельность </a:t>
            </a:r>
            <a:r>
              <a:rPr lang="ru-RU" sz="1200" dirty="0" err="1" smtClean="0"/>
              <a:t>Медиацентра</a:t>
            </a:r>
            <a:r>
              <a:rPr lang="ru-RU" sz="1200" dirty="0" smtClean="0"/>
              <a:t> Байкальского государственного университета и иных субъектов региональной </a:t>
            </a:r>
            <a:r>
              <a:rPr lang="ru-RU" sz="1200" dirty="0" err="1" smtClean="0"/>
              <a:t>медиасферы</a:t>
            </a:r>
            <a:r>
              <a:rPr lang="ru-RU" sz="1200" dirty="0"/>
              <a:t> </a:t>
            </a:r>
            <a:r>
              <a:rPr lang="ru-RU" sz="1200" dirty="0" smtClean="0"/>
              <a:t>и экономики.</a:t>
            </a:r>
          </a:p>
          <a:p>
            <a:pPr algn="just"/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763688" y="359910"/>
            <a:ext cx="3456384" cy="720080"/>
          </a:xfrm>
        </p:spPr>
        <p:txBody>
          <a:bodyPr/>
          <a:lstStyle/>
          <a:p>
            <a:r>
              <a:rPr lang="ru-RU" dirty="0" smtClean="0"/>
              <a:t>Задачи</a:t>
            </a:r>
            <a:endParaRPr lang="ru-RU" dirty="0"/>
          </a:p>
        </p:txBody>
      </p:sp>
      <p:pic>
        <p:nvPicPr>
          <p:cNvPr id="6" name="Рисунок 5" descr="https://sun9-78.userapi.com/impg/JpmCuWwDvnfTaw1BNm5ms5XCdZLLPrKgA-sScw/sfQar8DRcGA.jpg?size=1920x1183&amp;quality=96&amp;sign=c14e76bd4cfd4d4d4c9e2b038e768194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" y="3435846"/>
            <a:ext cx="2520751" cy="158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407022"/>
            <a:ext cx="2167116" cy="1585065"/>
          </a:xfrm>
          <a:prstGeom prst="rect">
            <a:avLst/>
          </a:prstGeom>
        </p:spPr>
      </p:pic>
      <p:pic>
        <p:nvPicPr>
          <p:cNvPr id="2050" name="Picture 2" descr="https://sun9-79.userapi.com/impg/Nx0ENXSd0iKZ4kwtlhywz0El9Pp5LVBiiGpU4A/tFdj5cRB_UM.jpg?size=800x600&amp;quality=95&amp;sign=2b2b9cb86d7dc9e92a1512f4ee2d0190&amp;c_uniq_tag=6wR7TPzzj0UiDSVs5u8cuzye1brT1cpzWEOxq9BkTK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566" r="3039"/>
          <a:stretch/>
        </p:blipFill>
        <p:spPr bwMode="auto">
          <a:xfrm>
            <a:off x="5155413" y="3407022"/>
            <a:ext cx="2728955" cy="1585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812360" y="128503"/>
            <a:ext cx="1054705" cy="112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7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1"/>
          </p:nvPr>
        </p:nvSpPr>
        <p:spPr>
          <a:xfrm>
            <a:off x="2267744" y="1779663"/>
            <a:ext cx="6625208" cy="2155616"/>
          </a:xfrm>
        </p:spPr>
        <p:txBody>
          <a:bodyPr>
            <a:noAutofit/>
          </a:bodyPr>
          <a:lstStyle/>
          <a:p>
            <a:pPr marL="0" indent="0" algn="just"/>
            <a:r>
              <a:rPr lang="ru-RU" sz="1600" dirty="0" smtClean="0"/>
              <a:t>Руководитель: </a:t>
            </a:r>
            <a:r>
              <a:rPr lang="ru-RU" sz="1600" b="1" cap="all" dirty="0" smtClean="0"/>
              <a:t>Наталья Владимировна Рубцова</a:t>
            </a:r>
            <a:r>
              <a:rPr lang="ru-RU" sz="1600" dirty="0" smtClean="0"/>
              <a:t>,</a:t>
            </a:r>
          </a:p>
          <a:p>
            <a:pPr marL="0" indent="0" algn="just"/>
            <a:r>
              <a:rPr lang="ru-RU" sz="1600" dirty="0"/>
              <a:t>д</a:t>
            </a:r>
            <a:r>
              <a:rPr lang="ru-RU" sz="1600" dirty="0" smtClean="0"/>
              <a:t>октор экономических наук, доцент, профессор кафедры журналистики и маркетинговых технологий</a:t>
            </a:r>
          </a:p>
          <a:p>
            <a:pPr marL="0" indent="0" algn="just"/>
            <a:endParaRPr lang="ru-RU" sz="1600" dirty="0" smtClean="0"/>
          </a:p>
          <a:p>
            <a:pPr marL="0" indent="0" algn="just"/>
            <a:r>
              <a:rPr lang="ru-RU" sz="1600" dirty="0" smtClean="0"/>
              <a:t>Осуществляет руководство лабораторией с сентября 2022 года.</a:t>
            </a:r>
          </a:p>
          <a:p>
            <a:pPr marL="0" indent="0" algn="just"/>
            <a:r>
              <a:rPr lang="ru-RU" sz="1600" dirty="0" smtClean="0"/>
              <a:t>Автор более 170 научных работ </a:t>
            </a:r>
            <a:r>
              <a:rPr lang="ru-RU" sz="1600" dirty="0"/>
              <a:t>по региональной экономике, журналистике, маркетингу</a:t>
            </a:r>
            <a:r>
              <a:rPr lang="ru-RU" sz="1600" dirty="0" smtClean="0"/>
              <a:t>, менеджменту</a:t>
            </a:r>
            <a:r>
              <a:rPr lang="ru-RU" sz="1600" dirty="0"/>
              <a:t>, сервисной деятельности, финансам</a:t>
            </a:r>
            <a:r>
              <a:rPr lang="ru-RU" sz="1600" dirty="0" smtClean="0"/>
              <a:t>.</a:t>
            </a:r>
          </a:p>
          <a:p>
            <a:pPr marL="0" indent="0" algn="just"/>
            <a:endParaRPr lang="ru-RU" sz="1600" dirty="0" smtClean="0"/>
          </a:p>
          <a:p>
            <a:pPr marL="0" indent="0" algn="just"/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280118" y="267494"/>
            <a:ext cx="3456384" cy="720080"/>
          </a:xfrm>
        </p:spPr>
        <p:txBody>
          <a:bodyPr/>
          <a:lstStyle/>
          <a:p>
            <a:r>
              <a:rPr lang="ru-RU" dirty="0"/>
              <a:t>Структура, состав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r="8701"/>
          <a:stretch/>
        </p:blipFill>
        <p:spPr>
          <a:xfrm>
            <a:off x="107504" y="2211710"/>
            <a:ext cx="2010708" cy="17235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7504" y="4227934"/>
            <a:ext cx="87854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>
                    <a:lumMod val="75000"/>
                  </a:schemeClr>
                </a:solidFill>
              </a:rPr>
              <a:t>Награды: благодарственное письмо губернатора Иркутской области И.И. Кобзева (2023 г.)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737074" y="123478"/>
            <a:ext cx="1177542" cy="125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83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739644" y="195486"/>
            <a:ext cx="6408712" cy="720080"/>
          </a:xfrm>
        </p:spPr>
        <p:txBody>
          <a:bodyPr/>
          <a:lstStyle/>
          <a:p>
            <a:pPr algn="ctr"/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sz="3200" dirty="0" smtClean="0"/>
              <a:t>2022 год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0012" y="1461512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Публикация научной статьи в журнале из перечня ВАК </a:t>
            </a:r>
            <a:r>
              <a:rPr lang="ru-RU" sz="750" b="1" dirty="0" err="1">
                <a:solidFill>
                  <a:srgbClr val="002060"/>
                </a:solidFill>
              </a:rPr>
              <a:t>Минобрнауки</a:t>
            </a:r>
            <a:r>
              <a:rPr lang="ru-RU" sz="750" b="1" dirty="0">
                <a:solidFill>
                  <a:srgbClr val="002060"/>
                </a:solidFill>
              </a:rPr>
              <a:t> России (К2)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Семен </a:t>
            </a:r>
            <a:r>
              <a:rPr lang="ru-RU" sz="750" dirty="0" err="1" smtClean="0">
                <a:solidFill>
                  <a:srgbClr val="002060"/>
                </a:solidFill>
              </a:rPr>
              <a:t>Мушников</a:t>
            </a:r>
            <a:r>
              <a:rPr lang="ru-RU" sz="750" dirty="0" smtClean="0">
                <a:solidFill>
                  <a:srgbClr val="002060"/>
                </a:solidFill>
              </a:rPr>
              <a:t> (2 </a:t>
            </a:r>
            <a:r>
              <a:rPr lang="ru-RU" sz="750" dirty="0">
                <a:solidFill>
                  <a:srgbClr val="002060"/>
                </a:solidFill>
              </a:rPr>
              <a:t>курс, РСО)</a:t>
            </a:r>
          </a:p>
          <a:p>
            <a:endParaRPr lang="ru-RU" sz="75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Публикация научной статьи в сборнике, </a:t>
            </a:r>
            <a:r>
              <a:rPr lang="ru-RU" sz="750" b="1" dirty="0" smtClean="0">
                <a:solidFill>
                  <a:srgbClr val="002060"/>
                </a:solidFill>
              </a:rPr>
              <a:t>включенный </a:t>
            </a:r>
            <a:r>
              <a:rPr lang="ru-RU" sz="750" b="1" dirty="0">
                <a:solidFill>
                  <a:srgbClr val="002060"/>
                </a:solidFill>
              </a:rPr>
              <a:t>в РИНЦ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Надежда Гир (2 </a:t>
            </a:r>
            <a:r>
              <a:rPr lang="ru-RU" sz="750" dirty="0">
                <a:solidFill>
                  <a:srgbClr val="002060"/>
                </a:solidFill>
              </a:rPr>
              <a:t>курс, РСО</a:t>
            </a:r>
            <a:r>
              <a:rPr lang="ru-RU" sz="750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 </a:t>
            </a:r>
            <a:endParaRPr lang="ru-RU" sz="75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Диплом победителя международного конкурса НИРС (1 степени)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Надежда Гир (2 </a:t>
            </a:r>
            <a:r>
              <a:rPr lang="ru-RU" sz="750" dirty="0">
                <a:solidFill>
                  <a:srgbClr val="002060"/>
                </a:solidFill>
              </a:rPr>
              <a:t>курс, РСО</a:t>
            </a:r>
            <a:r>
              <a:rPr lang="ru-RU" sz="750" dirty="0" smtClean="0">
                <a:solidFill>
                  <a:srgbClr val="002060"/>
                </a:solidFill>
              </a:rPr>
              <a:t>)</a:t>
            </a:r>
          </a:p>
          <a:p>
            <a:endParaRPr lang="ru-RU" sz="75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Диплом победителя международного конкурса НИРС </a:t>
            </a:r>
            <a:r>
              <a:rPr lang="ru-RU" sz="750" b="1" dirty="0" smtClean="0">
                <a:solidFill>
                  <a:srgbClr val="002060"/>
                </a:solidFill>
              </a:rPr>
              <a:t>(2 </a:t>
            </a:r>
            <a:r>
              <a:rPr lang="ru-RU" sz="750" b="1" dirty="0">
                <a:solidFill>
                  <a:srgbClr val="002060"/>
                </a:solidFill>
              </a:rPr>
              <a:t>степени)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Надежда </a:t>
            </a:r>
            <a:r>
              <a:rPr lang="ru-RU" sz="750" dirty="0">
                <a:solidFill>
                  <a:srgbClr val="002060"/>
                </a:solidFill>
              </a:rPr>
              <a:t>Гир (2 курс, РСО</a:t>
            </a:r>
            <a:r>
              <a:rPr lang="ru-RU" sz="750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Кристина Гриценко (2 курс, РСО)</a:t>
            </a:r>
          </a:p>
          <a:p>
            <a:endParaRPr lang="ru-RU" sz="75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Диплом победителя международного конкурса НИРС </a:t>
            </a:r>
            <a:r>
              <a:rPr lang="ru-RU" sz="750" b="1" dirty="0" smtClean="0">
                <a:solidFill>
                  <a:srgbClr val="002060"/>
                </a:solidFill>
              </a:rPr>
              <a:t>(3 </a:t>
            </a:r>
            <a:r>
              <a:rPr lang="ru-RU" sz="750" b="1" dirty="0">
                <a:solidFill>
                  <a:srgbClr val="002060"/>
                </a:solidFill>
              </a:rPr>
              <a:t>степени)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Семен </a:t>
            </a:r>
            <a:r>
              <a:rPr lang="ru-RU" sz="750" dirty="0" err="1" smtClean="0">
                <a:solidFill>
                  <a:srgbClr val="002060"/>
                </a:solidFill>
              </a:rPr>
              <a:t>Мушников</a:t>
            </a:r>
            <a:r>
              <a:rPr lang="ru-RU" sz="750" dirty="0" smtClean="0">
                <a:solidFill>
                  <a:srgbClr val="002060"/>
                </a:solidFill>
              </a:rPr>
              <a:t> </a:t>
            </a:r>
            <a:r>
              <a:rPr lang="ru-RU" sz="750" dirty="0">
                <a:solidFill>
                  <a:srgbClr val="002060"/>
                </a:solidFill>
              </a:rPr>
              <a:t>(2 курс, РСО</a:t>
            </a:r>
            <a:r>
              <a:rPr lang="ru-RU" sz="750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Татьяна </a:t>
            </a:r>
            <a:r>
              <a:rPr lang="ru-RU" sz="750" dirty="0" err="1" smtClean="0">
                <a:solidFill>
                  <a:srgbClr val="002060"/>
                </a:solidFill>
              </a:rPr>
              <a:t>Ча</a:t>
            </a:r>
            <a:r>
              <a:rPr lang="ru-RU" sz="750" dirty="0" smtClean="0">
                <a:solidFill>
                  <a:srgbClr val="002060"/>
                </a:solidFill>
              </a:rPr>
              <a:t>-Ин-Дай (2 курс, РСО)</a:t>
            </a:r>
          </a:p>
          <a:p>
            <a:endParaRPr lang="ru-RU" sz="75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Диплом победителя м</a:t>
            </a:r>
            <a:r>
              <a:rPr lang="ru-RU" sz="750" b="1" dirty="0" smtClean="0">
                <a:solidFill>
                  <a:srgbClr val="002060"/>
                </a:solidFill>
              </a:rPr>
              <a:t>еждународной олимпиады (2 </a:t>
            </a:r>
            <a:r>
              <a:rPr lang="ru-RU" sz="750" b="1" dirty="0">
                <a:solidFill>
                  <a:srgbClr val="002060"/>
                </a:solidFill>
              </a:rPr>
              <a:t>степени)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Евгения </a:t>
            </a:r>
            <a:r>
              <a:rPr lang="ru-RU" sz="750" dirty="0" err="1" smtClean="0">
                <a:solidFill>
                  <a:srgbClr val="002060"/>
                </a:solidFill>
              </a:rPr>
              <a:t>Швагрук</a:t>
            </a:r>
            <a:r>
              <a:rPr lang="ru-RU" sz="750" dirty="0" smtClean="0">
                <a:solidFill>
                  <a:srgbClr val="002060"/>
                </a:solidFill>
              </a:rPr>
              <a:t> (2 </a:t>
            </a:r>
            <a:r>
              <a:rPr lang="ru-RU" sz="750" dirty="0">
                <a:solidFill>
                  <a:srgbClr val="002060"/>
                </a:solidFill>
              </a:rPr>
              <a:t>курс, РСО</a:t>
            </a:r>
            <a:r>
              <a:rPr lang="ru-RU" sz="750" dirty="0" smtClean="0">
                <a:solidFill>
                  <a:srgbClr val="002060"/>
                </a:solidFill>
              </a:rPr>
              <a:t>)</a:t>
            </a:r>
          </a:p>
          <a:p>
            <a:endParaRPr lang="ru-RU" sz="75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Диплом победителя </a:t>
            </a:r>
            <a:r>
              <a:rPr lang="ru-RU" sz="750" b="1" dirty="0" smtClean="0">
                <a:solidFill>
                  <a:srgbClr val="002060"/>
                </a:solidFill>
              </a:rPr>
              <a:t>международной </a:t>
            </a:r>
            <a:r>
              <a:rPr lang="ru-RU" sz="750" b="1" dirty="0">
                <a:solidFill>
                  <a:srgbClr val="002060"/>
                </a:solidFill>
              </a:rPr>
              <a:t>олимпиады </a:t>
            </a:r>
            <a:r>
              <a:rPr lang="ru-RU" sz="750" b="1" dirty="0" smtClean="0">
                <a:solidFill>
                  <a:srgbClr val="002060"/>
                </a:solidFill>
              </a:rPr>
              <a:t>(3 </a:t>
            </a:r>
            <a:r>
              <a:rPr lang="ru-RU" sz="750" b="1" dirty="0">
                <a:solidFill>
                  <a:srgbClr val="002060"/>
                </a:solidFill>
              </a:rPr>
              <a:t>степени)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Дарья </a:t>
            </a:r>
            <a:r>
              <a:rPr lang="ru-RU" sz="750" dirty="0" err="1" smtClean="0">
                <a:solidFill>
                  <a:srgbClr val="002060"/>
                </a:solidFill>
              </a:rPr>
              <a:t>Старыгина</a:t>
            </a:r>
            <a:r>
              <a:rPr lang="ru-RU" sz="750" dirty="0" smtClean="0">
                <a:solidFill>
                  <a:srgbClr val="002060"/>
                </a:solidFill>
              </a:rPr>
              <a:t> (2 </a:t>
            </a:r>
            <a:r>
              <a:rPr lang="ru-RU" sz="750" dirty="0">
                <a:solidFill>
                  <a:srgbClr val="002060"/>
                </a:solidFill>
              </a:rPr>
              <a:t>курс, РСО</a:t>
            </a:r>
            <a:r>
              <a:rPr lang="ru-RU" sz="750" dirty="0" smtClean="0">
                <a:solidFill>
                  <a:srgbClr val="002060"/>
                </a:solidFill>
              </a:rPr>
              <a:t>)</a:t>
            </a:r>
          </a:p>
          <a:p>
            <a:endParaRPr lang="ru-RU" sz="75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Диплом победителя </a:t>
            </a:r>
            <a:r>
              <a:rPr lang="ru-RU" sz="750" b="1" dirty="0" smtClean="0">
                <a:solidFill>
                  <a:srgbClr val="002060"/>
                </a:solidFill>
              </a:rPr>
              <a:t>всероссийского </a:t>
            </a:r>
            <a:r>
              <a:rPr lang="ru-RU" sz="750" b="1" dirty="0">
                <a:solidFill>
                  <a:srgbClr val="002060"/>
                </a:solidFill>
              </a:rPr>
              <a:t>конкурса НИРС (1 степени)</a:t>
            </a:r>
          </a:p>
          <a:p>
            <a:r>
              <a:rPr lang="ru-RU" sz="750" dirty="0">
                <a:solidFill>
                  <a:srgbClr val="002060"/>
                </a:solidFill>
              </a:rPr>
              <a:t>Надежда Гир (2 курс, РСО</a:t>
            </a:r>
            <a:r>
              <a:rPr lang="ru-RU" sz="750" dirty="0" smtClean="0">
                <a:solidFill>
                  <a:srgbClr val="002060"/>
                </a:solidFill>
              </a:rPr>
              <a:t>)</a:t>
            </a:r>
          </a:p>
          <a:p>
            <a:endParaRPr lang="ru-RU" sz="75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Диплом победителя </a:t>
            </a:r>
            <a:r>
              <a:rPr lang="ru-RU" sz="750" b="1" dirty="0" smtClean="0">
                <a:solidFill>
                  <a:srgbClr val="002060"/>
                </a:solidFill>
              </a:rPr>
              <a:t>всероссийского </a:t>
            </a:r>
            <a:r>
              <a:rPr lang="ru-RU" sz="750" b="1" dirty="0">
                <a:solidFill>
                  <a:srgbClr val="002060"/>
                </a:solidFill>
              </a:rPr>
              <a:t>конкурса НИРС </a:t>
            </a:r>
            <a:r>
              <a:rPr lang="ru-RU" sz="750" b="1" dirty="0" smtClean="0">
                <a:solidFill>
                  <a:srgbClr val="002060"/>
                </a:solidFill>
              </a:rPr>
              <a:t>(3 </a:t>
            </a:r>
            <a:r>
              <a:rPr lang="ru-RU" sz="750" b="1" dirty="0">
                <a:solidFill>
                  <a:srgbClr val="002060"/>
                </a:solidFill>
              </a:rPr>
              <a:t>степени)</a:t>
            </a:r>
          </a:p>
          <a:p>
            <a:r>
              <a:rPr lang="ru-RU" sz="750" dirty="0" smtClean="0">
                <a:solidFill>
                  <a:srgbClr val="002060"/>
                </a:solidFill>
              </a:rPr>
              <a:t>Иван </a:t>
            </a:r>
            <a:r>
              <a:rPr lang="ru-RU" sz="750" dirty="0" err="1" smtClean="0">
                <a:solidFill>
                  <a:srgbClr val="002060"/>
                </a:solidFill>
              </a:rPr>
              <a:t>Добрецкий</a:t>
            </a:r>
            <a:r>
              <a:rPr lang="ru-RU" sz="750" dirty="0" smtClean="0">
                <a:solidFill>
                  <a:srgbClr val="002060"/>
                </a:solidFill>
              </a:rPr>
              <a:t> (3 </a:t>
            </a:r>
            <a:r>
              <a:rPr lang="ru-RU" sz="750" dirty="0">
                <a:solidFill>
                  <a:srgbClr val="002060"/>
                </a:solidFill>
              </a:rPr>
              <a:t>курс, </a:t>
            </a:r>
            <a:r>
              <a:rPr lang="ru-RU" sz="750" dirty="0" smtClean="0">
                <a:solidFill>
                  <a:srgbClr val="002060"/>
                </a:solidFill>
              </a:rPr>
              <a:t>Журналистика)</a:t>
            </a:r>
          </a:p>
          <a:p>
            <a:endParaRPr lang="ru-RU" sz="750" dirty="0" smtClean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750" b="1" dirty="0">
                <a:solidFill>
                  <a:srgbClr val="002060"/>
                </a:solidFill>
              </a:rPr>
              <a:t>Диплом победителя </a:t>
            </a:r>
            <a:r>
              <a:rPr lang="ru-RU" sz="750" b="1" dirty="0" smtClean="0">
                <a:solidFill>
                  <a:srgbClr val="002060"/>
                </a:solidFill>
              </a:rPr>
              <a:t>межрегиональной </a:t>
            </a:r>
            <a:r>
              <a:rPr lang="ru-RU" sz="750" b="1" dirty="0">
                <a:solidFill>
                  <a:srgbClr val="002060"/>
                </a:solidFill>
              </a:rPr>
              <a:t>олимпиады </a:t>
            </a:r>
            <a:r>
              <a:rPr lang="ru-RU" sz="750" b="1" dirty="0" smtClean="0">
                <a:solidFill>
                  <a:srgbClr val="002060"/>
                </a:solidFill>
              </a:rPr>
              <a:t>(1 </a:t>
            </a:r>
            <a:r>
              <a:rPr lang="ru-RU" sz="750" b="1" dirty="0">
                <a:solidFill>
                  <a:srgbClr val="002060"/>
                </a:solidFill>
              </a:rPr>
              <a:t>степени)</a:t>
            </a:r>
          </a:p>
          <a:p>
            <a:r>
              <a:rPr lang="ru-RU" sz="750" dirty="0">
                <a:solidFill>
                  <a:srgbClr val="002060"/>
                </a:solidFill>
              </a:rPr>
              <a:t>Дарья </a:t>
            </a:r>
            <a:r>
              <a:rPr lang="ru-RU" sz="750" dirty="0" err="1">
                <a:solidFill>
                  <a:srgbClr val="002060"/>
                </a:solidFill>
              </a:rPr>
              <a:t>Старыгина</a:t>
            </a:r>
            <a:r>
              <a:rPr lang="ru-RU" sz="750" dirty="0">
                <a:solidFill>
                  <a:srgbClr val="002060"/>
                </a:solidFill>
              </a:rPr>
              <a:t> (2 курс, РСО)</a:t>
            </a:r>
          </a:p>
          <a:p>
            <a:endParaRPr lang="ru-RU" sz="750" dirty="0" smtClean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12200" r="4596" b="26201"/>
          <a:stretch/>
        </p:blipFill>
        <p:spPr>
          <a:xfrm>
            <a:off x="3777768" y="1725373"/>
            <a:ext cx="1166232" cy="1710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437" y="1474208"/>
            <a:ext cx="1152128" cy="16293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634" y="1474207"/>
            <a:ext cx="1204346" cy="34017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59" y="3451989"/>
            <a:ext cx="1247097" cy="17626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151" y="2509380"/>
            <a:ext cx="1374570" cy="9680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55" y="1498701"/>
            <a:ext cx="1400295" cy="9861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276" y="3184024"/>
            <a:ext cx="1196289" cy="1691981"/>
          </a:xfrm>
          <a:prstGeom prst="rect">
            <a:avLst/>
          </a:prstGeom>
        </p:spPr>
      </p:pic>
      <p:pic>
        <p:nvPicPr>
          <p:cNvPr id="17" name="Рисунок 16" descr="C:\Users\User\Desktop\IMG-20220609-WA000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010" y="3549466"/>
            <a:ext cx="1121990" cy="1594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718969" y="51470"/>
            <a:ext cx="1251337" cy="132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31821" y="1480373"/>
            <a:ext cx="4392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cap="all" dirty="0" smtClean="0">
                <a:solidFill>
                  <a:schemeClr val="tx2">
                    <a:lumMod val="75000"/>
                  </a:schemeClr>
                </a:solidFill>
              </a:rPr>
              <a:t>Участие в научных мероприятиях</a:t>
            </a: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endParaRPr lang="ru-RU" sz="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Выступление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с докладом на международной конференции </a:t>
            </a: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(БГУ, г. Иркутск)</a:t>
            </a:r>
            <a:endParaRPr lang="ru-RU" sz="8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Мария Приворотная (2 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курс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, магистратура Маркетинг)</a:t>
            </a:r>
            <a:endParaRPr lang="ru-RU" sz="8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Диплом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победителя международного конкурса НИРС (1 степени)</a:t>
            </a:r>
          </a:p>
          <a:p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Маргарита </a:t>
            </a:r>
            <a:r>
              <a:rPr lang="ru-RU" sz="800" dirty="0" err="1" smtClean="0">
                <a:solidFill>
                  <a:schemeClr val="tx2">
                    <a:lumMod val="75000"/>
                  </a:schemeClr>
                </a:solidFill>
              </a:rPr>
              <a:t>Бобкова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 (3 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курс, РСО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Диплом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победителя международного конкурса НИРС </a:t>
            </a: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(2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степени)</a:t>
            </a:r>
          </a:p>
          <a:p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Анастасия Ильина 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(3 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курс, РСО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Диплом победителя международного конкурса НИРС (2 степени)</a:t>
            </a:r>
          </a:p>
          <a:p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Евгения </a:t>
            </a:r>
            <a:r>
              <a:rPr lang="ru-RU" sz="800" dirty="0" err="1" smtClean="0">
                <a:solidFill>
                  <a:schemeClr val="tx2">
                    <a:lumMod val="75000"/>
                  </a:schemeClr>
                </a:solidFill>
              </a:rPr>
              <a:t>Швагрук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 (3 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курс, РСО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Диплом победителя международного конкурса НИРС (2 степени)</a:t>
            </a:r>
          </a:p>
          <a:p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Дарья Демидова 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(3 курс, РСО)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Диплом победителя международного конкурса НИРС (3 степени)</a:t>
            </a:r>
          </a:p>
          <a:p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Евгения </a:t>
            </a:r>
            <a:r>
              <a:rPr lang="ru-RU" sz="800" dirty="0" err="1">
                <a:solidFill>
                  <a:schemeClr val="tx2">
                    <a:lumMod val="75000"/>
                  </a:schemeClr>
                </a:solidFill>
              </a:rPr>
              <a:t>Швагрук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 (3 курс, РСО)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Диплом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победителя </a:t>
            </a: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всероссийской Олимпиады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(1 степени)</a:t>
            </a:r>
          </a:p>
          <a:p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Полина Савенко (3 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курс, 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Журналистика)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Диплом победителя </a:t>
            </a: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межрегионального 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конкурса </a:t>
            </a:r>
            <a:r>
              <a:rPr lang="ru-RU" sz="8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ru-RU" sz="800" b="1" dirty="0">
                <a:solidFill>
                  <a:schemeClr val="tx2">
                    <a:lumMod val="75000"/>
                  </a:schemeClr>
                </a:solidFill>
              </a:rPr>
              <a:t>1 степени)</a:t>
            </a:r>
          </a:p>
          <a:p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Анастасия </a:t>
            </a:r>
            <a:r>
              <a:rPr lang="ru-RU" sz="800" dirty="0" err="1" smtClean="0">
                <a:solidFill>
                  <a:schemeClr val="tx2">
                    <a:lumMod val="75000"/>
                  </a:schemeClr>
                </a:solidFill>
              </a:rPr>
              <a:t>Пеннер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 (3 </a:t>
            </a:r>
            <a:r>
              <a:rPr lang="ru-RU" sz="800" dirty="0">
                <a:solidFill>
                  <a:schemeClr val="tx2">
                    <a:lumMod val="75000"/>
                  </a:schemeClr>
                </a:solidFill>
              </a:rPr>
              <a:t>курс, РСО</a:t>
            </a:r>
            <a:r>
              <a:rPr lang="ru-RU" sz="800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  <a:p>
            <a:endParaRPr lang="ru-RU" sz="8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8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8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8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800" dirty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796120" y="261709"/>
            <a:ext cx="6408712" cy="720080"/>
          </a:xfrm>
        </p:spPr>
        <p:txBody>
          <a:bodyPr/>
          <a:lstStyle/>
          <a:p>
            <a:pPr algn="ctr"/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sz="3200" dirty="0" smtClean="0"/>
              <a:t>2023 год</a:t>
            </a:r>
            <a:endParaRPr lang="ru-RU" sz="3200" dirty="0"/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202" y="1392370"/>
            <a:ext cx="4283968" cy="3651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/>
            <a:r>
              <a:rPr lang="ru-RU" sz="700" b="1" dirty="0" smtClean="0"/>
              <a:t>НАУЧНЫЕ ПУБЛИКАЦИИ:</a:t>
            </a:r>
          </a:p>
          <a:p>
            <a:pPr marL="0" indent="0" algn="l"/>
            <a:endParaRPr lang="ru-RU" sz="700" b="1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 smtClean="0"/>
              <a:t>Публикация научной статьи в журнале, включенный в международную базу научного цитирования </a:t>
            </a:r>
            <a:r>
              <a:rPr lang="en-US" sz="700" b="1" dirty="0" err="1" smtClean="0"/>
              <a:t>WoS</a:t>
            </a:r>
            <a:r>
              <a:rPr lang="ru-RU" sz="700" b="1" dirty="0" smtClean="0"/>
              <a:t> </a:t>
            </a:r>
          </a:p>
          <a:p>
            <a:pPr marL="0" indent="0" algn="l"/>
            <a:r>
              <a:rPr lang="ru-RU" sz="700" dirty="0" smtClean="0"/>
              <a:t>Галина Соболева (2 курс, магистратура Журналистика)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 smtClean="0"/>
              <a:t>Публикация научной статьи в журнале из перечня ВАК </a:t>
            </a:r>
            <a:r>
              <a:rPr lang="ru-RU" sz="700" b="1" dirty="0" err="1" smtClean="0"/>
              <a:t>Минобрнауки</a:t>
            </a:r>
            <a:r>
              <a:rPr lang="ru-RU" sz="700" b="1" dirty="0" smtClean="0"/>
              <a:t> России (К2)</a:t>
            </a:r>
          </a:p>
          <a:p>
            <a:pPr marL="0" indent="0" algn="l"/>
            <a:r>
              <a:rPr lang="ru-RU" sz="700" dirty="0" smtClean="0"/>
              <a:t>Анастасия Ильина (4 курс, РСО)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журнале из перечня ВАК </a:t>
            </a:r>
            <a:r>
              <a:rPr lang="ru-RU" sz="700" b="1" dirty="0" err="1"/>
              <a:t>Минобрнауки</a:t>
            </a:r>
            <a:r>
              <a:rPr lang="ru-RU" sz="700" b="1" dirty="0"/>
              <a:t> России (К2)</a:t>
            </a:r>
          </a:p>
          <a:p>
            <a:pPr marL="0" indent="0" algn="l"/>
            <a:r>
              <a:rPr lang="ru-RU" sz="700" dirty="0"/>
              <a:t>Анастасия </a:t>
            </a:r>
            <a:r>
              <a:rPr lang="ru-RU" sz="700" dirty="0" smtClean="0"/>
              <a:t>Ильина, </a:t>
            </a:r>
            <a:r>
              <a:rPr lang="ru-RU" sz="700" dirty="0"/>
              <a:t>Е</a:t>
            </a:r>
            <a:r>
              <a:rPr lang="ru-RU" sz="700" dirty="0" smtClean="0"/>
              <a:t>вгения </a:t>
            </a:r>
            <a:r>
              <a:rPr lang="ru-RU" sz="700" dirty="0" err="1" smtClean="0"/>
              <a:t>Швагрук</a:t>
            </a:r>
            <a:r>
              <a:rPr lang="ru-RU" sz="700" dirty="0" smtClean="0"/>
              <a:t> (3 </a:t>
            </a:r>
            <a:r>
              <a:rPr lang="ru-RU" sz="700" dirty="0"/>
              <a:t>курс, РСО</a:t>
            </a:r>
            <a:r>
              <a:rPr lang="ru-RU" sz="700" dirty="0" smtClean="0"/>
              <a:t>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журнале из перечня ВАК </a:t>
            </a:r>
            <a:r>
              <a:rPr lang="ru-RU" sz="700" b="1" dirty="0" err="1"/>
              <a:t>Минобрнауки</a:t>
            </a:r>
            <a:r>
              <a:rPr lang="ru-RU" sz="700" b="1" dirty="0"/>
              <a:t> России (К2)</a:t>
            </a:r>
          </a:p>
          <a:p>
            <a:pPr marL="0" indent="0" algn="l"/>
            <a:r>
              <a:rPr lang="ru-RU" sz="700" dirty="0" smtClean="0"/>
              <a:t>Кристина Гриценко (3 </a:t>
            </a:r>
            <a:r>
              <a:rPr lang="ru-RU" sz="700" dirty="0"/>
              <a:t>курс, РСО</a:t>
            </a:r>
            <a:r>
              <a:rPr lang="ru-RU" sz="700" dirty="0" smtClean="0"/>
              <a:t>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журнале из перечня ВАК </a:t>
            </a:r>
            <a:r>
              <a:rPr lang="ru-RU" sz="700" b="1" dirty="0" err="1"/>
              <a:t>Минобрнауки</a:t>
            </a:r>
            <a:r>
              <a:rPr lang="ru-RU" sz="700" b="1" dirty="0"/>
              <a:t> России (К2)</a:t>
            </a:r>
          </a:p>
          <a:p>
            <a:pPr marL="0" indent="0" algn="l"/>
            <a:r>
              <a:rPr lang="ru-RU" sz="700" dirty="0" smtClean="0"/>
              <a:t>Надежда Гир (3 </a:t>
            </a:r>
            <a:r>
              <a:rPr lang="ru-RU" sz="700" dirty="0"/>
              <a:t>курс, РСО</a:t>
            </a:r>
            <a:r>
              <a:rPr lang="ru-RU" sz="700" dirty="0" smtClean="0"/>
              <a:t>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журнале из перечня ВАК </a:t>
            </a:r>
            <a:r>
              <a:rPr lang="ru-RU" sz="700" b="1" dirty="0" err="1"/>
              <a:t>Минобрнауки</a:t>
            </a:r>
            <a:r>
              <a:rPr lang="ru-RU" sz="700" b="1" dirty="0"/>
              <a:t> России (К2)</a:t>
            </a:r>
          </a:p>
          <a:p>
            <a:pPr marL="0" indent="0" algn="l"/>
            <a:r>
              <a:rPr lang="ru-RU" sz="700" dirty="0" smtClean="0"/>
              <a:t>Владимир </a:t>
            </a:r>
            <a:r>
              <a:rPr lang="ru-RU" sz="700" dirty="0" err="1" smtClean="0"/>
              <a:t>Изместьев</a:t>
            </a:r>
            <a:r>
              <a:rPr lang="ru-RU" sz="700" dirty="0" smtClean="0"/>
              <a:t> (3 </a:t>
            </a:r>
            <a:r>
              <a:rPr lang="ru-RU" sz="700" dirty="0"/>
              <a:t>курс, </a:t>
            </a:r>
            <a:r>
              <a:rPr lang="ru-RU" sz="700" dirty="0" smtClean="0"/>
              <a:t>Журналистика)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журнале из перечня ВАК </a:t>
            </a:r>
            <a:r>
              <a:rPr lang="ru-RU" sz="700" b="1" dirty="0" err="1"/>
              <a:t>Минобрнауки</a:t>
            </a:r>
            <a:r>
              <a:rPr lang="ru-RU" sz="700" b="1" dirty="0"/>
              <a:t> России (К2)</a:t>
            </a:r>
          </a:p>
          <a:p>
            <a:pPr marL="0" indent="0" algn="l"/>
            <a:r>
              <a:rPr lang="ru-RU" sz="700" dirty="0" smtClean="0"/>
              <a:t>Маргарита </a:t>
            </a:r>
            <a:r>
              <a:rPr lang="ru-RU" sz="700" dirty="0" err="1" smtClean="0"/>
              <a:t>Бобкова</a:t>
            </a:r>
            <a:r>
              <a:rPr lang="ru-RU" sz="700" dirty="0" smtClean="0"/>
              <a:t> (3 </a:t>
            </a:r>
            <a:r>
              <a:rPr lang="ru-RU" sz="700" dirty="0"/>
              <a:t>курс, РСО)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 smtClean="0"/>
              <a:t>Публикация научной статьи в сборнике, включенный в РИНЦ</a:t>
            </a:r>
          </a:p>
          <a:p>
            <a:pPr marL="0" indent="0" algn="l"/>
            <a:r>
              <a:rPr lang="ru-RU" sz="700" dirty="0" smtClean="0"/>
              <a:t>Маргарита </a:t>
            </a:r>
            <a:r>
              <a:rPr lang="ru-RU" sz="700" dirty="0" err="1" smtClean="0"/>
              <a:t>Бобкова</a:t>
            </a:r>
            <a:r>
              <a:rPr lang="ru-RU" sz="700" dirty="0" smtClean="0"/>
              <a:t> (3 курс, РСО)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сборнике, включенный в РИНЦ</a:t>
            </a:r>
          </a:p>
          <a:p>
            <a:pPr marL="0" indent="0" algn="l"/>
            <a:r>
              <a:rPr lang="ru-RU" sz="700" dirty="0" smtClean="0"/>
              <a:t>Мария Приворотная (2 </a:t>
            </a:r>
            <a:r>
              <a:rPr lang="ru-RU" sz="700" dirty="0"/>
              <a:t>курс, </a:t>
            </a:r>
            <a:r>
              <a:rPr lang="ru-RU" sz="700" dirty="0" smtClean="0"/>
              <a:t>магистратура Маркетинг)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сборнике, включенный в РИНЦ</a:t>
            </a:r>
          </a:p>
          <a:p>
            <a:pPr marL="0" indent="0" algn="l"/>
            <a:r>
              <a:rPr lang="ru-RU" sz="700" dirty="0" smtClean="0"/>
              <a:t>Нина Науменко (2 курс, магистратура Маркетинг)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сборнике, включенный в РИНЦ</a:t>
            </a:r>
          </a:p>
          <a:p>
            <a:pPr marL="0" indent="0" algn="l"/>
            <a:r>
              <a:rPr lang="ru-RU" sz="700" dirty="0" smtClean="0"/>
              <a:t>Екатерина </a:t>
            </a:r>
            <a:r>
              <a:rPr lang="ru-RU" sz="700" dirty="0" err="1" smtClean="0"/>
              <a:t>Залуцкая</a:t>
            </a:r>
            <a:r>
              <a:rPr lang="ru-RU" sz="700" dirty="0" smtClean="0"/>
              <a:t> (2 курс, магистратура Маркетинг)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сборнике, включенный в РИНЦ</a:t>
            </a:r>
          </a:p>
          <a:p>
            <a:pPr marL="0" indent="0" algn="l"/>
            <a:r>
              <a:rPr lang="ru-RU" sz="700" dirty="0" smtClean="0"/>
              <a:t>Анастасия Ильина, Евгения </a:t>
            </a:r>
            <a:r>
              <a:rPr lang="ru-RU" sz="700" dirty="0" err="1" smtClean="0"/>
              <a:t>Швагрук</a:t>
            </a:r>
            <a:r>
              <a:rPr lang="ru-RU" sz="700" dirty="0" smtClean="0"/>
              <a:t> </a:t>
            </a:r>
            <a:r>
              <a:rPr lang="ru-RU" sz="700" dirty="0"/>
              <a:t>(3 курс, РСО)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700" b="1" dirty="0"/>
              <a:t>Публикация научной статьи в сборнике, включенный в РИНЦ</a:t>
            </a:r>
          </a:p>
          <a:p>
            <a:pPr marL="0" indent="0" algn="l"/>
            <a:r>
              <a:rPr lang="ru-RU" sz="700" dirty="0" smtClean="0"/>
              <a:t>Евгения </a:t>
            </a:r>
            <a:r>
              <a:rPr lang="ru-RU" sz="700" dirty="0" err="1" smtClean="0"/>
              <a:t>Швагрук</a:t>
            </a:r>
            <a:r>
              <a:rPr lang="ru-RU" sz="700" dirty="0" smtClean="0"/>
              <a:t>, Дарья Демидова </a:t>
            </a:r>
            <a:r>
              <a:rPr lang="ru-RU" sz="700" dirty="0"/>
              <a:t>(3 курс, РСО)</a:t>
            </a:r>
          </a:p>
          <a:p>
            <a:pPr marL="0" indent="0" algn="l"/>
            <a:endParaRPr lang="ru-RU" sz="700" dirty="0"/>
          </a:p>
          <a:p>
            <a:pPr marL="0" indent="0" algn="l"/>
            <a:endParaRPr lang="ru-RU" sz="7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993" y="4434270"/>
            <a:ext cx="926847" cy="6620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176" y="1956942"/>
            <a:ext cx="974312" cy="1378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48321"/>
            <a:ext cx="946042" cy="6662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 r="51981" b="26200"/>
          <a:stretch/>
        </p:blipFill>
        <p:spPr>
          <a:xfrm>
            <a:off x="7759732" y="3091190"/>
            <a:ext cx="890201" cy="12489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102" y="3715466"/>
            <a:ext cx="921075" cy="64868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520" y="3723439"/>
            <a:ext cx="979560" cy="6898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955" y="4429412"/>
            <a:ext cx="940451" cy="6717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048" y="4400869"/>
            <a:ext cx="993735" cy="7098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541214" y="4473889"/>
            <a:ext cx="38802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900" b="1" dirty="0">
                <a:solidFill>
                  <a:schemeClr val="tx2">
                    <a:lumMod val="75000"/>
                  </a:schemeClr>
                </a:solidFill>
              </a:rPr>
              <a:t>Подготовка </a:t>
            </a:r>
            <a:r>
              <a:rPr lang="ru-RU" sz="900" b="1" dirty="0" err="1">
                <a:solidFill>
                  <a:schemeClr val="tx2">
                    <a:lumMod val="75000"/>
                  </a:schemeClr>
                </a:solidFill>
              </a:rPr>
              <a:t>медиарейтинга</a:t>
            </a:r>
            <a:r>
              <a:rPr lang="ru-RU" sz="900" b="1" dirty="0">
                <a:solidFill>
                  <a:schemeClr val="tx2">
                    <a:lumMod val="75000"/>
                  </a:schemeClr>
                </a:solidFill>
              </a:rPr>
              <a:t> БГУ:</a:t>
            </a:r>
          </a:p>
          <a:p>
            <a:r>
              <a:rPr lang="ru-RU" sz="900" dirty="0">
                <a:solidFill>
                  <a:schemeClr val="tx2">
                    <a:lumMod val="75000"/>
                  </a:schemeClr>
                </a:solidFill>
              </a:rPr>
              <a:t>Евгения </a:t>
            </a:r>
            <a:r>
              <a:rPr lang="ru-RU" sz="900" dirty="0" err="1">
                <a:solidFill>
                  <a:schemeClr val="tx2">
                    <a:lumMod val="75000"/>
                  </a:schemeClr>
                </a:solidFill>
              </a:rPr>
              <a:t>Швагрук</a:t>
            </a:r>
            <a:r>
              <a:rPr lang="ru-RU" sz="900" dirty="0">
                <a:solidFill>
                  <a:schemeClr val="tx2">
                    <a:lumMod val="75000"/>
                  </a:schemeClr>
                </a:solidFill>
              </a:rPr>
              <a:t> (3 курс, РСО),</a:t>
            </a:r>
          </a:p>
          <a:p>
            <a:r>
              <a:rPr lang="ru-RU" sz="900" dirty="0">
                <a:solidFill>
                  <a:schemeClr val="tx2">
                    <a:lumMod val="75000"/>
                  </a:schemeClr>
                </a:solidFill>
              </a:rPr>
              <a:t>Анастасия Ильина (3 курс, РСО),</a:t>
            </a:r>
          </a:p>
          <a:p>
            <a:r>
              <a:rPr lang="ru-RU" sz="900" dirty="0">
                <a:solidFill>
                  <a:schemeClr val="tx2">
                    <a:lumMod val="75000"/>
                  </a:schemeClr>
                </a:solidFill>
              </a:rPr>
              <a:t>Дарья Демидова (3 курс, РСО)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776405" y="21666"/>
            <a:ext cx="128767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8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339752" y="195486"/>
            <a:ext cx="5328592" cy="720080"/>
          </a:xfrm>
        </p:spPr>
        <p:txBody>
          <a:bodyPr/>
          <a:lstStyle/>
          <a:p>
            <a:pPr algn="ctr"/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sz="3200" dirty="0" smtClean="0"/>
              <a:t>2024 </a:t>
            </a:r>
            <a:r>
              <a:rPr lang="ru-RU" sz="3200" dirty="0" smtClean="0"/>
              <a:t>год (январь)</a:t>
            </a:r>
            <a:endParaRPr lang="ru-RU" sz="3200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323056" y="1491630"/>
            <a:ext cx="7777336" cy="3651870"/>
          </a:xfrm>
        </p:spPr>
        <p:txBody>
          <a:bodyPr>
            <a:norm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200" b="1" dirty="0" smtClean="0"/>
              <a:t>Публикация научной статьи в журнале из перечня ВАК </a:t>
            </a:r>
            <a:r>
              <a:rPr lang="ru-RU" sz="1200" b="1" dirty="0" err="1" smtClean="0"/>
              <a:t>Минобрнауки</a:t>
            </a:r>
            <a:r>
              <a:rPr lang="ru-RU" sz="1200" b="1" dirty="0" smtClean="0"/>
              <a:t> России (К2)</a:t>
            </a:r>
          </a:p>
          <a:p>
            <a:pPr marL="0" indent="0" algn="l"/>
            <a:r>
              <a:rPr lang="ru-RU" sz="1200" dirty="0" smtClean="0"/>
              <a:t>Анастасия Ильина (4 курс, РСО)</a:t>
            </a:r>
          </a:p>
          <a:p>
            <a:pPr marL="0" indent="0" algn="l"/>
            <a:endParaRPr lang="ru-RU" sz="12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200" b="1" dirty="0" smtClean="0"/>
              <a:t>Публикация научной статьи в сборнике, включенный в РИНЦ</a:t>
            </a:r>
          </a:p>
          <a:p>
            <a:pPr marL="0" indent="0" algn="l"/>
            <a:r>
              <a:rPr lang="ru-RU" sz="1200" dirty="0" smtClean="0"/>
              <a:t>Маргарита </a:t>
            </a:r>
            <a:r>
              <a:rPr lang="ru-RU" sz="1200" dirty="0" err="1" smtClean="0"/>
              <a:t>Бобкова</a:t>
            </a:r>
            <a:r>
              <a:rPr lang="ru-RU" sz="1200" dirty="0" smtClean="0"/>
              <a:t> (3 курс, РСО)</a:t>
            </a:r>
          </a:p>
          <a:p>
            <a:pPr marL="0" indent="0" algn="l"/>
            <a:endParaRPr lang="ru-RU" sz="12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200" b="1" dirty="0" smtClean="0"/>
              <a:t>Выступление с докладом на международной конференции (МГУ, г. Москва)</a:t>
            </a:r>
          </a:p>
          <a:p>
            <a:pPr marL="0" indent="0" algn="l"/>
            <a:r>
              <a:rPr lang="ru-RU" sz="1200" dirty="0" smtClean="0"/>
              <a:t>Маргарита </a:t>
            </a:r>
            <a:r>
              <a:rPr lang="ru-RU" sz="1200" dirty="0" err="1" smtClean="0"/>
              <a:t>Бобкова</a:t>
            </a:r>
            <a:r>
              <a:rPr lang="ru-RU" sz="1200" dirty="0" smtClean="0"/>
              <a:t> (3 курс, РСО)</a:t>
            </a:r>
          </a:p>
          <a:p>
            <a:pPr marL="0" indent="0" algn="l"/>
            <a:endParaRPr lang="ru-RU" sz="12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200" b="1" dirty="0" smtClean="0"/>
              <a:t>Диплом победителя международного конкурса НИРС (1 степени)</a:t>
            </a:r>
          </a:p>
          <a:p>
            <a:pPr marL="0" indent="0" algn="l"/>
            <a:r>
              <a:rPr lang="ru-RU" sz="1200" dirty="0" smtClean="0"/>
              <a:t>Анастасия Ильина (4 курс, РСО)</a:t>
            </a:r>
          </a:p>
          <a:p>
            <a:pPr marL="0" indent="0" algn="l"/>
            <a:endParaRPr lang="ru-RU" sz="1200" dirty="0" smtClean="0"/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sz="1200" b="1" dirty="0" smtClean="0"/>
              <a:t>Подготовка </a:t>
            </a:r>
            <a:r>
              <a:rPr lang="ru-RU" sz="1200" b="1" dirty="0" err="1" smtClean="0"/>
              <a:t>медиарейтинга</a:t>
            </a:r>
            <a:r>
              <a:rPr lang="ru-RU" sz="1200" b="1" dirty="0" smtClean="0"/>
              <a:t> БГУ (</a:t>
            </a:r>
            <a:r>
              <a:rPr lang="en-AU" sz="1200" b="1" dirty="0"/>
              <a:t>https://bgu.ru/news/newsdetail.aspx?id=11049</a:t>
            </a:r>
            <a:r>
              <a:rPr lang="ru-RU" sz="1200" b="1" dirty="0" smtClean="0"/>
              <a:t>):</a:t>
            </a:r>
          </a:p>
          <a:p>
            <a:pPr marL="0" indent="0" algn="l"/>
            <a:r>
              <a:rPr lang="ru-RU" sz="1200" dirty="0" smtClean="0"/>
              <a:t>Елизавета </a:t>
            </a:r>
            <a:r>
              <a:rPr lang="ru-RU" sz="1200" dirty="0" err="1" smtClean="0"/>
              <a:t>Минулина</a:t>
            </a:r>
            <a:r>
              <a:rPr lang="ru-RU" sz="1200" dirty="0" smtClean="0"/>
              <a:t> (2 курс, РСО),</a:t>
            </a:r>
          </a:p>
          <a:p>
            <a:pPr marL="0" indent="0" algn="l"/>
            <a:r>
              <a:rPr lang="ru-RU" sz="1200" dirty="0" smtClean="0"/>
              <a:t>Екатерина Юрышева (2 курс, РСО),</a:t>
            </a:r>
          </a:p>
          <a:p>
            <a:pPr marL="0" indent="0" algn="l"/>
            <a:r>
              <a:rPr lang="ru-RU" sz="1200" dirty="0" smtClean="0"/>
              <a:t>Ангелина Тарская (1 курс, журналистика) </a:t>
            </a:r>
            <a:endParaRPr lang="ru-RU" sz="1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022059"/>
            <a:ext cx="1440210" cy="10287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 r="-1517" b="27600"/>
          <a:stretch/>
        </p:blipFill>
        <p:spPr>
          <a:xfrm>
            <a:off x="6732240" y="2931790"/>
            <a:ext cx="1816822" cy="1170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146" y="1748476"/>
            <a:ext cx="1691246" cy="1196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923222" y="94624"/>
            <a:ext cx="1085870" cy="11537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66946" t="16568" r="17111" b="12047"/>
          <a:stretch/>
        </p:blipFill>
        <p:spPr>
          <a:xfrm>
            <a:off x="7956376" y="1262808"/>
            <a:ext cx="1223385" cy="15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475656" y="301049"/>
            <a:ext cx="6408712" cy="720080"/>
          </a:xfrm>
        </p:spPr>
        <p:txBody>
          <a:bodyPr/>
          <a:lstStyle/>
          <a:p>
            <a:pPr algn="ctr"/>
            <a:r>
              <a:rPr lang="ru-RU" dirty="0" smtClean="0"/>
              <a:t>Результаты работы </a:t>
            </a:r>
            <a:br>
              <a:rPr lang="ru-RU" dirty="0" smtClean="0"/>
            </a:br>
            <a:r>
              <a:rPr lang="ru-RU" sz="2400" dirty="0" smtClean="0"/>
              <a:t>с 2022 года по 2024 год (январь)</a:t>
            </a:r>
            <a:endParaRPr lang="ru-RU" sz="2400" dirty="0"/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7373510"/>
              </p:ext>
            </p:extLst>
          </p:nvPr>
        </p:nvGraphicFramePr>
        <p:xfrm>
          <a:off x="4572000" y="1419622"/>
          <a:ext cx="4320480" cy="1507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286843"/>
              </p:ext>
            </p:extLst>
          </p:nvPr>
        </p:nvGraphicFramePr>
        <p:xfrm>
          <a:off x="251520" y="1419622"/>
          <a:ext cx="4320480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2347849"/>
              </p:ext>
            </p:extLst>
          </p:nvPr>
        </p:nvGraphicFramePr>
        <p:xfrm>
          <a:off x="4572000" y="3003798"/>
          <a:ext cx="4320480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8995944"/>
              </p:ext>
            </p:extLst>
          </p:nvPr>
        </p:nvGraphicFramePr>
        <p:xfrm>
          <a:off x="241114" y="3296728"/>
          <a:ext cx="4330886" cy="180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812360" y="85025"/>
            <a:ext cx="121990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8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259632" y="339502"/>
            <a:ext cx="6408712" cy="720080"/>
          </a:xfrm>
        </p:spPr>
        <p:txBody>
          <a:bodyPr/>
          <a:lstStyle/>
          <a:p>
            <a:pPr algn="ctr"/>
            <a:r>
              <a:rPr lang="ru-RU" sz="2000" dirty="0"/>
              <a:t>Результаты работы </a:t>
            </a:r>
            <a:br>
              <a:rPr lang="ru-RU" sz="2000" dirty="0"/>
            </a:br>
            <a:r>
              <a:rPr lang="ru-RU" sz="2400" dirty="0"/>
              <a:t>с 2022 года по 2024 год (январь)</a:t>
            </a:r>
          </a:p>
        </p:txBody>
      </p:sp>
      <p:sp>
        <p:nvSpPr>
          <p:cNvPr id="2" name="Объект 1"/>
          <p:cNvSpPr>
            <a:spLocks noGrp="1"/>
          </p:cNvSpPr>
          <p:nvPr>
            <p:ph sz="quarter" idx="11"/>
          </p:nvPr>
        </p:nvSpPr>
        <p:spPr>
          <a:xfrm>
            <a:off x="323528" y="1563689"/>
            <a:ext cx="8497416" cy="2088181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100" dirty="0" smtClean="0"/>
              <a:t>Научные мероприятия для студентов на базе БГУ: </a:t>
            </a:r>
          </a:p>
          <a:p>
            <a:pPr algn="just"/>
            <a:endParaRPr lang="ru-RU" sz="1600" dirty="0" smtClean="0"/>
          </a:p>
          <a:p>
            <a:pPr marL="0" indent="0" algn="just"/>
            <a:r>
              <a:rPr lang="ru-RU" sz="1400" b="1" dirty="0" smtClean="0"/>
              <a:t>2022 год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/>
              <a:t>Круглый стол «Новая городская журналистика: новые смыслы и форматы» (март 2022 г.)</a:t>
            </a:r>
            <a:endParaRPr lang="en-US" sz="1400" dirty="0"/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 smtClean="0"/>
              <a:t>Круглый </a:t>
            </a:r>
            <a:r>
              <a:rPr lang="ru-RU" sz="1400" dirty="0"/>
              <a:t>стол «Реклама и PR в условиях неопределенности» (апрель 2022 г</a:t>
            </a:r>
            <a:r>
              <a:rPr lang="ru-RU" sz="1400" dirty="0" smtClean="0"/>
              <a:t>.)</a:t>
            </a:r>
          </a:p>
          <a:p>
            <a:pPr marL="0" indent="0" algn="just"/>
            <a:endParaRPr lang="ru-RU" sz="1400" dirty="0" smtClean="0"/>
          </a:p>
          <a:p>
            <a:pPr marL="0" indent="0" algn="just"/>
            <a:r>
              <a:rPr lang="ru-RU" sz="1400" b="1" dirty="0" smtClean="0"/>
              <a:t>2023 год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 smtClean="0"/>
              <a:t>Круглый стол «Рекламная кампания от </a:t>
            </a:r>
            <a:r>
              <a:rPr lang="ru-RU" sz="1400" dirty="0" err="1" smtClean="0"/>
              <a:t>нейросети</a:t>
            </a:r>
            <a:r>
              <a:rPr lang="ru-RU" sz="1400" dirty="0" smtClean="0"/>
              <a:t>: сможет ли ИИ заменить творчество человека» (март, 2023)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 smtClean="0"/>
              <a:t>Круглый стол «Как стать </a:t>
            </a:r>
            <a:r>
              <a:rPr lang="ru-RU" sz="1400" dirty="0" err="1" smtClean="0"/>
              <a:t>медиаменеджером</a:t>
            </a:r>
            <a:r>
              <a:rPr lang="ru-RU" sz="1400" dirty="0" smtClean="0"/>
              <a:t>?» (апрель, 2023)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400" dirty="0" smtClean="0"/>
              <a:t>Университетская олимпиада по рекламе и </a:t>
            </a:r>
            <a:r>
              <a:rPr lang="en-US" sz="1400" dirty="0" smtClean="0"/>
              <a:t>PR </a:t>
            </a:r>
            <a:r>
              <a:rPr lang="ru-RU" sz="1400" dirty="0" smtClean="0"/>
              <a:t>(декабрь, 2023)</a:t>
            </a:r>
          </a:p>
          <a:p>
            <a:pPr algn="just"/>
            <a:endParaRPr lang="ru-RU" sz="1600" dirty="0" smtClean="0"/>
          </a:p>
        </p:txBody>
      </p:sp>
      <p:pic>
        <p:nvPicPr>
          <p:cNvPr id="5" name="Picture 2" descr="https://sun9-71.userapi.com/impg/t5BqRB3CcZnMm6kOEq2sQS4ujQdpednZVYQRvw/V6g6NQZTVEw.jpg?size=807x605&amp;quality=95&amp;sign=2ecb05fc6d05d043d666dac90b90d384&amp;c_uniq_tag=2Wh1_r0XRqVrjCmsFKLqj8qJOafc9luq6KIj4sJIotk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686" y="3767634"/>
            <a:ext cx="1893422" cy="13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33.userapi.com/impg/9pzXBrKu-inVPI3y1qptd1sLLxvxP2Utlfju-g/gPZdKVlyYgc.jpg?size=1920x1280&amp;quality=96&amp;sign=bfe6a0eb9fb1d72082d9b8d6051f1a00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5455"/>
            <a:ext cx="1970547" cy="13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73.userapi.com/impg/HIJMiwSa7eM1FNJ3EyfSjknw6D56eeKi8zu8Mg/6MqMX4Auh5M.jpg?size=2160x2160&amp;quality=96&amp;sign=43ccfe8f657f468e8131ddde501eb59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782" y="3195118"/>
            <a:ext cx="1914797" cy="191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sun9-79.userapi.com/impg/7bpgtn87FVHuwp9tH4ja_bJi9jSDF_GypJ9G2Q/-zaqykagI9c.jpg?size=800x600&amp;quality=95&amp;sign=31c5bd690034f45f3c76cd6818890d04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08" y="3755455"/>
            <a:ext cx="1858417" cy="13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un9-76.userapi.com/impg/jv2ruF00WL42VDVyqQjHZ3inC51-hXK6CfJj_Q/onANgmkMzmk.jpg?size=800x804&amp;quality=95&amp;sign=c777ba397588576fabb2ff0a8f221b39&amp;c_uniq_tag=KNaOlcHFSSPZuARWR-Rr4e2HAYdyD3paqix9V6xQ1G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08" y="3751762"/>
            <a:ext cx="1324189" cy="13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0" t="20328" r="19230" b="14287"/>
          <a:stretch/>
        </p:blipFill>
        <p:spPr>
          <a:xfrm>
            <a:off x="7740352" y="51470"/>
            <a:ext cx="121990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0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10813</TotalTime>
  <Words>1068</Words>
  <Application>Microsoft Office PowerPoint</Application>
  <PresentationFormat>Экран (16:9)</PresentationFormat>
  <Paragraphs>148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Appdesign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</dc:creator>
  <cp:lastModifiedBy>Рубцова Наталья Владимировна</cp:lastModifiedBy>
  <cp:revision>462</cp:revision>
  <cp:lastPrinted>2022-06-06T08:49:15Z</cp:lastPrinted>
  <dcterms:created xsi:type="dcterms:W3CDTF">2019-04-08T11:18:29Z</dcterms:created>
  <dcterms:modified xsi:type="dcterms:W3CDTF">2024-02-14T12:29:21Z</dcterms:modified>
</cp:coreProperties>
</file>